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788" r:id="rId1"/>
    <p:sldMasterId id="2147483789" r:id="rId2"/>
    <p:sldMasterId id="2147483790" r:id="rId3"/>
  </p:sldMasterIdLst>
  <p:notesMasterIdLst>
    <p:notesMasterId r:id="rId6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346DAA-C9CB-4F7F-8DEC-5B48B11A2786}">
  <a:tblStyle styleId="{9C346DAA-C9CB-4F7F-8DEC-5B48B11A27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B9D8309-A544-44A4-B44F-4D103FD585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3"/>
  </p:normalViewPr>
  <p:slideViewPr>
    <p:cSldViewPr snapToGrid="0">
      <p:cViewPr varScale="1">
        <p:scale>
          <a:sx n="116" d="100"/>
          <a:sy n="116" d="100"/>
        </p:scale>
        <p:origin x="75" y="18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epw.com.cn/article/202010/419088.htm" TargetMode="External"/><Relationship Id="rId3" Type="http://schemas.openxmlformats.org/officeDocument/2006/relationships/hyperlink" Target="https://www.european-processor-initiative.eu/european-processor-initiative-second-year-of-activities/" TargetMode="External"/><Relationship Id="rId7" Type="http://schemas.openxmlformats.org/officeDocument/2006/relationships/hyperlink" Target="https://www.microchip.com/en/pressreleasepage/industry-s-first-soc-fpga-development-kit-for-risc-v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micromagic.com/news/CoreMark_PressRelease.pdf" TargetMode="External"/><Relationship Id="rId5" Type="http://schemas.openxmlformats.org/officeDocument/2006/relationships/hyperlink" Target="https://riscv.org/news/2020/02/imperas-announce-first-reference-model-with-uvm-encapsulation-for-risc-v-verification/" TargetMode="External"/><Relationship Id="rId4" Type="http://schemas.openxmlformats.org/officeDocument/2006/relationships/hyperlink" Target="https://riscv.org/blog/2020/11/picorio-the-raspberry-pi-like-small-board-computer-for-risc-v/" TargetMode="External"/><Relationship Id="rId9" Type="http://schemas.openxmlformats.org/officeDocument/2006/relationships/hyperlink" Target="https://www.hackster.io/news/sifive-unveils-the-world-s-fastest-risc-v-development-board-and-the-heart-of-its-risc-v-pc-1ad248f026a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a99e3afd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a99e3afd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a99e3afd9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a99e3afd9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a3362e694b_0_5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5" name="Google Shape;975;ga3362e694b_0_5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aab22a0a95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aab22a0a95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a3362e694b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a3362e694b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99e3afd90_0_5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99e3afd90_0_5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bf8a895de5_0_33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5" name="Google Shape;1005;gbf8a895de5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333" y="1143000"/>
            <a:ext cx="30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bf8a895de5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bf8a895de5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3362e694b_0_7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3362e694b_0_7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ae8f95b9c2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ae8f95b9c2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e8f95b9c2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e8f95b9c2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a3ad3de4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a3ad3de4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e8f95b9c2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e8f95b9c2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a3362e694b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a3362e694b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a99e3afd90_0_5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a99e3afd90_0_5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d4e0e43ffa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d4e0e43ffa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d4e0e43ffa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d4e0e43ffa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d4e0e43ffa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d4e0e43ffa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d4e0e43ffa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d4e0e43ffa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d4e0e43ffa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d4e0e43ffa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d4e0e43ff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d4e0e43ff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4e0e43ffa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4e0e43ffa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a3362e694b_0_3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a3362e694b_0_3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d4e0e43ffa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d4e0e43ffa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d4e0e43ffa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d4e0e43ffa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d4e0e43ff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d4e0e43ff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d4e0e43ffa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d4e0e43ffa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d4e0e43ffa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d4e0e43ffa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d4e0e43ffa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d4e0e43ffa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4e0e43ffa_0_1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4e0e43ffa_0_1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d4e0e43ffa_0_1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d4e0e43ffa_0_1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d4e0e43ffa_0_1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d4e0e43ffa_0_1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d4e0e43ffa_0_1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d4e0e43ffa_0_1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a3362e694b_0_3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a3362e694b_0_3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d4e0e43ffa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d4e0e43ffa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d4e0e43ffa_0_1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d4e0e43ffa_0_1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d4e0e43ffa_0_1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d4e0e43ffa_0_1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3362e694b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3362e694b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d4e0e43ffa_0_2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d4e0e43ffa_0_2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d4e0e43ffa_0_2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d4e0e43ffa_0_2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d4e0e43ffa_0_286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3" name="Google Shape;1283;gd4e0e43ffa_0_2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333" y="1143000"/>
            <a:ext cx="30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d4e0e43ffa_0_2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d4e0e43ffa_0_2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d4e0e43ffa_0_292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2" name="Google Shape;1342;gd4e0e43ffa_0_2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333" y="1143000"/>
            <a:ext cx="30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d4e0e43ffa_0_295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2" name="Google Shape;1372;gd4e0e43ffa_0_2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333" y="1143000"/>
            <a:ext cx="30873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a3362e694b_0_3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a3362e694b_0_3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d4e0e43ffa_0_29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d4e0e43ffa_0_29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d4e0e43ffa_0_3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d4e0e43ffa_0_3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d4e0e43ffa_0_3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d4e0e43ffa_0_3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d4e0e43ffa_0_3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d4e0e43ffa_0_3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d4e0e43ffa_0_3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d4e0e43ffa_0_3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d4e0e43ffa_0_3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d4e0e43ffa_0_3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a99e3afd90_0_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ga99e3afd90_0_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a99e3afd90_0_7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a99e3afd90_0_7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a99e3afd90_0_7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a99e3afd90_0_7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a99e3afd90_0_7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a99e3afd90_0_7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d4e0e43ffa_2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4" name="Google Shape;924;gd4e0e43ffa_2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d4e0e43ffa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gd4e0e43ffa_2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d4e0e43ffa_2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gd4e0e43ffa_2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d4e0e43ffa_2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3" name="Google Shape;963;gd4e0e43ffa_2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European Processor Initiative partners have finalized the first version of its RISC-V accelerator architecture, named EPAC, and are working towards the delivery of the first EPAC Test Chip in 2021.</a:t>
            </a:r>
            <a:r>
              <a:rPr lang="en" sz="1800" b="0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RISC-V International Open Source Laboratory (also known as RIOS Lab), announced the PicoRio open-source project. The PicoRio will be a RISC-V-based small-board computer available at an affordable price point, and will be available to ship in the first half of 2021.</a:t>
            </a:r>
            <a:r>
              <a:rPr lang="en" sz="1800" b="0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Imperas</a:t>
            </a:r>
            <a:r>
              <a:rPr lang="en" sz="1800" b="0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announced</a:t>
            </a: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first reference model with UVM encapsulation for RISC-V verification.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 Magic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announced </a:t>
            </a: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world’s fastest 64-bit RISC-V core achieving 5GHz and 13,000 CoreMarks at 1.1V.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Microchip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released</a:t>
            </a: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industry’s first SoC FPGA development kit based on the RISC-V ISA.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Saifang Technology</a:t>
            </a:r>
            <a:r>
              <a:rPr lang="en" sz="1800" b="0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released</a:t>
            </a: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world’s first RISC-V AI visual processing platform-Jinghong 7100.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SiFive</a:t>
            </a:r>
            <a:r>
              <a:rPr lang="en" sz="1800" b="0" i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800" b="0" i="0" u="sng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unveiled</a:t>
            </a:r>
            <a:r>
              <a:rPr lang="e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world’s fastest RISC-V development board. The board is available for $665.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3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0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10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626" name="Google Shape;626;p10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03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103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4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31" name="Google Shape;631;p10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32" name="Google Shape;632;p104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33" name="Google Shape;633;p10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04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05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0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38" name="Google Shape;638;p105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39" name="Google Shape;639;p10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_2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06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06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43" name="Google Shape;643;p106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44" name="Google Shape;644;p10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06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46" name="Google Shape;646;p106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07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07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50" name="Google Shape;650;p107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51" name="Google Shape;651;p10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 1">
  <p:cSld name="CUSTOM_1_2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08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55" name="Google Shape;655;p108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56" name="Google Shape;656;p10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08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658" name="Google Shape;658;p108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09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09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62" name="Google Shape;662;p109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63" name="Google Shape;663;p10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1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10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1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68" name="Google Shape;668;p11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1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11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11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73" name="Google Shape;673;p111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74" name="Google Shape;674;p11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1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12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12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79" name="Google Shape;679;p11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2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13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13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84" name="Google Shape;684;p1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13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114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1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89" name="Google Shape;689;p11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115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15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93" name="Google Shape;693;p1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116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16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697" name="Google Shape;697;p11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16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117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117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02" name="Google Shape;702;p11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18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1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18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707" name="Google Shape;707;p118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19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19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11" name="Google Shape;711;p11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20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20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15" name="Google Shape;715;p12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20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4">
  <p:cSld name="CUSTOM_4_1_4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21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21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20" name="Google Shape;720;p1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122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122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725" name="Google Shape;725;p122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 1">
  <p:cSld name="CUSTOM_4_1_1_1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23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23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2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 1">
  <p:cSld name="CUSTOM_4_1_3_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124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24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734" name="Google Shape;734;p1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24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738" name="Google Shape;738;p12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2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0" name="Google Shape;740;p12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12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2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745" name="Google Shape;745;p12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2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7" name="Google Shape;747;p126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p12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2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2" name="Google Shape;752;p12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3" name="Google Shape;753;p12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12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5" name="Google Shape;755;p12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9" name="Google Shape;759;p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0" name="Google Shape;760;p12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1" name="Google Shape;761;p12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4" name="Google Shape;764;p1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5" name="Google Shape;765;p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Google Shape;766;p12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7" name="Google Shape;767;p12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0" name="Google Shape;770;p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1" name="Google Shape;771;p1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2" name="Google Shape;772;p1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13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4" name="Google Shape;774;p13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7" name="Google Shape;777;p13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8" name="Google Shape;778;p1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13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0" name="Google Shape;780;p13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31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2" name="Google Shape;782;p131"/>
          <p:cNvSpPr txBox="1"/>
          <p:nvPr/>
        </p:nvSpPr>
        <p:spPr>
          <a:xfrm>
            <a:off x="31917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3" name="Google Shape;783;p131"/>
          <p:cNvSpPr txBox="1"/>
          <p:nvPr/>
        </p:nvSpPr>
        <p:spPr>
          <a:xfrm>
            <a:off x="6016673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4" name="Google Shape;784;p131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5" name="Google Shape;785;p131"/>
          <p:cNvSpPr txBox="1"/>
          <p:nvPr/>
        </p:nvSpPr>
        <p:spPr>
          <a:xfrm>
            <a:off x="3195069" y="1006794"/>
            <a:ext cx="251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6" name="Google Shape;786;p131"/>
          <p:cNvSpPr txBox="1"/>
          <p:nvPr/>
        </p:nvSpPr>
        <p:spPr>
          <a:xfrm>
            <a:off x="6017345" y="1006775"/>
            <a:ext cx="25146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7" name="Google Shape;787;p131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8" name="Google Shape;788;p131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9" name="Google Shape;789;p131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0" name="Google Shape;790;p131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1" name="Google Shape;791;p131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4" name="Google Shape;794;p132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95" name="Google Shape;795;p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6" name="Google Shape;796;p13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7" name="Google Shape;797;p13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32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9" name="Google Shape;799;p132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0" name="Google Shape;800;p132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01" name="Google Shape;801;p132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 1">
  <p:cSld name="CUSTOM_1_2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4" name="Google Shape;804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5" name="Google Shape;805;p13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6" name="Google Shape;806;p13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33"/>
          <p:cNvSpPr txBox="1"/>
          <p:nvPr/>
        </p:nvSpPr>
        <p:spPr>
          <a:xfrm>
            <a:off x="3723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8" name="Google Shape;808;p133"/>
          <p:cNvSpPr txBox="1"/>
          <p:nvPr/>
        </p:nvSpPr>
        <p:spPr>
          <a:xfrm>
            <a:off x="375669" y="1006794"/>
            <a:ext cx="251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9" name="Google Shape;809;p133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0" name="Google Shape;810;p133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11" name="Google Shape;811;p133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14" name="Google Shape;814;p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13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6" name="Google Shape;816;p13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34"/>
          <p:cNvSpPr txBox="1"/>
          <p:nvPr/>
        </p:nvSpPr>
        <p:spPr>
          <a:xfrm>
            <a:off x="377873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8" name="Google Shape;818;p134"/>
          <p:cNvSpPr txBox="1"/>
          <p:nvPr/>
        </p:nvSpPr>
        <p:spPr>
          <a:xfrm>
            <a:off x="378545" y="1006775"/>
            <a:ext cx="25146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9" name="Google Shape;819;p134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0" name="Google Shape;820;p134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1" name="Google Shape;821;p134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4" name="Google Shape;824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5" name="Google Shape;825;p13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3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29" name="Google Shape;829;p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0" name="Google Shape;830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13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2" name="Google Shape;832;p13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6" name="Google Shape;836;p1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7" name="Google Shape;837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8" name="Google Shape;838;p1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9" name="Google Shape;839;p13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2" name="Google Shape;842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1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4" name="Google Shape;844;p13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Only">
  <p:cSld name="3_Title Only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40"/>
          <p:cNvSpPr txBox="1">
            <a:spLocks noGrp="1"/>
          </p:cNvSpPr>
          <p:nvPr>
            <p:ph type="sldNum" idx="12"/>
          </p:nvPr>
        </p:nvSpPr>
        <p:spPr>
          <a:xfrm>
            <a:off x="6705600" y="4831055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9" name="Google Shape;849;p140"/>
          <p:cNvSpPr txBox="1">
            <a:spLocks noGrp="1"/>
          </p:cNvSpPr>
          <p:nvPr>
            <p:ph type="title"/>
          </p:nvPr>
        </p:nvSpPr>
        <p:spPr>
          <a:xfrm>
            <a:off x="366825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850" name="Google Shape;850;p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5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40"/>
          <p:cNvSpPr txBox="1">
            <a:spLocks noGrp="1"/>
          </p:cNvSpPr>
          <p:nvPr>
            <p:ph type="body" idx="1"/>
          </p:nvPr>
        </p:nvSpPr>
        <p:spPr>
          <a:xfrm>
            <a:off x="366825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t" anchorCtr="0">
            <a:noAutofit/>
          </a:bodyPr>
          <a:lstStyle>
            <a:lvl1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4">
  <p:cSld name="TITLE_AND_BODY_2_1_4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4" name="Google Shape;854;p141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5" name="Google Shape;855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6" name="Google Shape;856;p1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41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8" name="Google Shape;858;p141"/>
          <p:cNvSpPr txBox="1"/>
          <p:nvPr/>
        </p:nvSpPr>
        <p:spPr>
          <a:xfrm>
            <a:off x="31917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9" name="Google Shape;859;p141"/>
          <p:cNvSpPr txBox="1"/>
          <p:nvPr/>
        </p:nvSpPr>
        <p:spPr>
          <a:xfrm>
            <a:off x="6016673" y="150753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0" name="Google Shape;860;p141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1" name="Google Shape;861;p141"/>
          <p:cNvSpPr txBox="1"/>
          <p:nvPr/>
        </p:nvSpPr>
        <p:spPr>
          <a:xfrm>
            <a:off x="3195069" y="1006794"/>
            <a:ext cx="2514600" cy="493800"/>
          </a:xfrm>
          <a:prstGeom prst="rect">
            <a:avLst/>
          </a:prstGeom>
          <a:solidFill>
            <a:srgbClr val="0A3799"/>
          </a:solidFill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2" name="Google Shape;862;p141"/>
          <p:cNvSpPr txBox="1"/>
          <p:nvPr/>
        </p:nvSpPr>
        <p:spPr>
          <a:xfrm>
            <a:off x="6020705" y="1006775"/>
            <a:ext cx="2514600" cy="493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3" name="Google Shape;863;p141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4" name="Google Shape;864;p141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5" name="Google Shape;865;p141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41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141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868" name="Google Shape;868;p14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">
  <p:cSld name="Custom Layout 1 1 1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42"/>
          <p:cNvPicPr preferRelativeResize="0"/>
          <p:nvPr/>
        </p:nvPicPr>
        <p:blipFill rotWithShape="1">
          <a:blip r:embed="rId2">
            <a:alphaModFix amt="88000"/>
          </a:blip>
          <a:srcRect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42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42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873" name="Google Shape;873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0">
                <a:srgbClr val="CB007B"/>
              </a:gs>
              <a:gs pos="10000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Arial"/>
              <a:buNone/>
              <a:defRPr sz="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876" name="Google Shape;876;p1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7" name="Google Shape;877;p143"/>
          <p:cNvSpPr txBox="1">
            <a:spLocks noGrp="1"/>
          </p:cNvSpPr>
          <p:nvPr>
            <p:ph type="title"/>
          </p:nvPr>
        </p:nvSpPr>
        <p:spPr>
          <a:xfrm>
            <a:off x="366825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878" name="Google Shape;878;p14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7605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43"/>
          <p:cNvSpPr txBox="1">
            <a:spLocks noGrp="1"/>
          </p:cNvSpPr>
          <p:nvPr>
            <p:ph type="body" idx="1"/>
          </p:nvPr>
        </p:nvSpPr>
        <p:spPr>
          <a:xfrm>
            <a:off x="366825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610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 type="secHead">
  <p:cSld name="SECTION_HEADER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0A3799">
                  <a:alpha val="85882"/>
                  <a:alpha val="57300"/>
                </a:srgbClr>
              </a:gs>
              <a:gs pos="100000">
                <a:srgbClr val="0A6B7C">
                  <a:alpha val="85882"/>
                  <a:alpha val="573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4">
  <p:cSld name="CUSTOM_4_1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 1">
  <p:cSld name="CUSTOM_4_1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 1">
  <p:cSld name="CUSTOM_4_1_3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4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8" name="Google Shape;168;p31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3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" name="Google Shape;175;p32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" name="Google Shape;181;p3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3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3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31917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6016673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3195069" y="1006794"/>
            <a:ext cx="25146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6017345" y="1006775"/>
            <a:ext cx="251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7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7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7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9"/>
          <p:cNvSpPr txBox="1"/>
          <p:nvPr/>
        </p:nvSpPr>
        <p:spPr>
          <a:xfrm>
            <a:off x="3723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375669" y="1006794"/>
            <a:ext cx="25146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9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4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/>
        </p:nvSpPr>
        <p:spPr>
          <a:xfrm>
            <a:off x="377873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378545" y="1006775"/>
            <a:ext cx="251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40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8" name="Google Shape;248;p40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40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8" name="Google Shape;25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Only">
  <p:cSld name="3_Title Only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>
            <a:spLocks noGrp="1"/>
          </p:cNvSpPr>
          <p:nvPr>
            <p:ph type="sldNum" idx="12"/>
          </p:nvPr>
        </p:nvSpPr>
        <p:spPr>
          <a:xfrm>
            <a:off x="6705600" y="4831055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46"/>
          <p:cNvSpPr txBox="1">
            <a:spLocks noGrp="1"/>
          </p:cNvSpPr>
          <p:nvPr>
            <p:ph type="title"/>
          </p:nvPr>
        </p:nvSpPr>
        <p:spPr>
          <a:xfrm>
            <a:off x="366825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 SemiBold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278" name="Google Shape;278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7605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6"/>
          <p:cNvSpPr txBox="1">
            <a:spLocks noGrp="1"/>
          </p:cNvSpPr>
          <p:nvPr>
            <p:ph type="body" idx="1"/>
          </p:nvPr>
        </p:nvSpPr>
        <p:spPr>
          <a:xfrm>
            <a:off x="366825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t" anchorCtr="0">
            <a:noAutofit/>
          </a:bodyPr>
          <a:lstStyle>
            <a:lvl1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●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○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spcBef>
                <a:spcPts val="3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Open Sans"/>
              <a:buChar char="■"/>
              <a:defRPr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4">
  <p:cSld name="TITLE_AND_BODY_2_1_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7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3" name="Google Shape;28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4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7"/>
          <p:cNvSpPr txBox="1"/>
          <p:nvPr/>
        </p:nvSpPr>
        <p:spPr>
          <a:xfrm>
            <a:off x="366825" y="150417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47"/>
          <p:cNvSpPr txBox="1"/>
          <p:nvPr/>
        </p:nvSpPr>
        <p:spPr>
          <a:xfrm>
            <a:off x="3191760" y="1504170"/>
            <a:ext cx="2514600" cy="3145200"/>
          </a:xfrm>
          <a:prstGeom prst="rect">
            <a:avLst/>
          </a:prstGeom>
          <a:noFill/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7"/>
          <p:cNvSpPr txBox="1"/>
          <p:nvPr/>
        </p:nvSpPr>
        <p:spPr>
          <a:xfrm>
            <a:off x="6016673" y="150753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7"/>
          <p:cNvSpPr txBox="1"/>
          <p:nvPr/>
        </p:nvSpPr>
        <p:spPr>
          <a:xfrm>
            <a:off x="368420" y="1006794"/>
            <a:ext cx="2514600" cy="4938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9" name="Google Shape;289;p47"/>
          <p:cNvSpPr txBox="1"/>
          <p:nvPr/>
        </p:nvSpPr>
        <p:spPr>
          <a:xfrm>
            <a:off x="3195069" y="1006794"/>
            <a:ext cx="2514600" cy="493800"/>
          </a:xfrm>
          <a:prstGeom prst="rect">
            <a:avLst/>
          </a:prstGeom>
          <a:solidFill>
            <a:srgbClr val="0A3799"/>
          </a:solidFill>
          <a:ln w="9525" cap="flat" cmpd="sng">
            <a:solidFill>
              <a:srgbClr val="0A37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0" name="Google Shape;290;p47"/>
          <p:cNvSpPr txBox="1"/>
          <p:nvPr/>
        </p:nvSpPr>
        <p:spPr>
          <a:xfrm>
            <a:off x="6020705" y="1006775"/>
            <a:ext cx="2514600" cy="493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47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7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4" y="-138"/>
            <a:ext cx="9142893" cy="514287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8"/>
          <p:cNvSpPr txBox="1">
            <a:spLocks noGrp="1"/>
          </p:cNvSpPr>
          <p:nvPr>
            <p:ph type="title"/>
          </p:nvPr>
        </p:nvSpPr>
        <p:spPr>
          <a:xfrm>
            <a:off x="323850" y="464200"/>
            <a:ext cx="6356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575756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57575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0" name="Google Shape;300;p48"/>
          <p:cNvSpPr txBox="1">
            <a:spLocks noGrp="1"/>
          </p:cNvSpPr>
          <p:nvPr>
            <p:ph type="body" idx="1"/>
          </p:nvPr>
        </p:nvSpPr>
        <p:spPr>
          <a:xfrm>
            <a:off x="323850" y="788988"/>
            <a:ext cx="6356700" cy="2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750"/>
              </a:spcBef>
              <a:spcAft>
                <a:spcPts val="0"/>
              </a:spcAft>
              <a:buClr>
                <a:srgbClr val="575756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7575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48"/>
          <p:cNvSpPr/>
          <p:nvPr/>
        </p:nvSpPr>
        <p:spPr>
          <a:xfrm>
            <a:off x="867257" y="4883823"/>
            <a:ext cx="39453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756"/>
              </a:buClr>
              <a:buSzPts val="930"/>
              <a:buFont typeface="Arial"/>
              <a:buNone/>
            </a:pPr>
            <a:r>
              <a:rPr lang="en" sz="930" b="0" i="0" u="none" strike="noStrike" cap="none">
                <a:solidFill>
                  <a:srgbClr val="575756"/>
                </a:solidFill>
                <a:latin typeface="Arial"/>
                <a:ea typeface="Arial"/>
                <a:cs typeface="Arial"/>
                <a:sym typeface="Arial"/>
              </a:rPr>
              <a:t>|  Confidential  |  © 2020 OneSpin Solutions</a:t>
            </a:r>
            <a:endParaRPr/>
          </a:p>
        </p:txBody>
      </p:sp>
      <p:sp>
        <p:nvSpPr>
          <p:cNvPr id="302" name="Google Shape;302;p48"/>
          <p:cNvSpPr txBox="1"/>
          <p:nvPr/>
        </p:nvSpPr>
        <p:spPr>
          <a:xfrm>
            <a:off x="323851" y="4883823"/>
            <a:ext cx="641700" cy="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" sz="93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5">
          <p15:clr>
            <a:srgbClr val="FBAE40"/>
          </p15:clr>
        </p15:guide>
        <p15:guide id="2" orient="horz" pos="658">
          <p15:clr>
            <a:srgbClr val="FBAE40"/>
          </p15:clr>
        </p15:guide>
        <p15:guide id="3" orient="horz" pos="290">
          <p15:clr>
            <a:srgbClr val="FBAE40"/>
          </p15:clr>
        </p15:guide>
        <p15:guide id="4" orient="horz" pos="300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0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50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14" name="Google Shape;314;p5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" name="Google Shape;316;p51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 type="secHead">
  <p:cSld name="SECTION_HEADER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0A3799">
                  <a:alpha val="57254"/>
                </a:srgbClr>
              </a:gs>
              <a:gs pos="100000">
                <a:srgbClr val="0A6B7C">
                  <a:alpha val="57254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2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20" name="Google Shape;320;p5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" name="Google Shape;322;p52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">
  <p:cSld name="SECTION_HEADER_1">
    <p:bg>
      <p:bgPr>
        <a:solidFill>
          <a:srgbClr val="FFFFFF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Open Sans"/>
              <a:buNone/>
              <a:defRPr sz="3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3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7" name="Google Shape;327;p53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8" name="Google Shape;328;p53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">
  <p:cSld name="SECTION_HEADER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32" name="Google Shape;332;p5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4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4" name="Google Shape;334;p54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5" name="Google Shape;335;p54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5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5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ColTx">
  <p:cSld name="TITLE_AND_TWO_COLUMNS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5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5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5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2" name="Google Shape;352;p5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5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5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8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5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9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9"/>
          <p:cNvSpPr/>
          <p:nvPr/>
        </p:nvSpPr>
        <p:spPr>
          <a:xfrm>
            <a:off x="482940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9"/>
          <p:cNvSpPr txBox="1">
            <a:spLocks noGrp="1"/>
          </p:cNvSpPr>
          <p:nvPr>
            <p:ph type="title"/>
          </p:nvPr>
        </p:nvSpPr>
        <p:spPr>
          <a:xfrm>
            <a:off x="50287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364" name="Google Shape;364;p5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6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6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">
  <p:cSld name="CUSTOM_1_1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1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09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1"/>
          <p:cNvSpPr/>
          <p:nvPr/>
        </p:nvSpPr>
        <p:spPr>
          <a:xfrm>
            <a:off x="5027100" y="0"/>
            <a:ext cx="4116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1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376" name="Google Shape;376;p6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2">
  <p:cSld name="CUSTOM_3_1_2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2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2"/>
          <p:cNvSpPr/>
          <p:nvPr/>
        </p:nvSpPr>
        <p:spPr>
          <a:xfrm>
            <a:off x="4303550" y="0"/>
            <a:ext cx="48405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62"/>
          <p:cNvSpPr txBox="1">
            <a:spLocks noGrp="1"/>
          </p:cNvSpPr>
          <p:nvPr>
            <p:ph type="title"/>
          </p:nvPr>
        </p:nvSpPr>
        <p:spPr>
          <a:xfrm>
            <a:off x="4527224" y="205750"/>
            <a:ext cx="44145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1">
  <p:cSld name="CUSTOM_2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3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3"/>
          <p:cNvSpPr txBox="1">
            <a:spLocks noGrp="1"/>
          </p:cNvSpPr>
          <p:nvPr>
            <p:ph type="title"/>
          </p:nvPr>
        </p:nvSpPr>
        <p:spPr>
          <a:xfrm>
            <a:off x="4490200" y="174650"/>
            <a:ext cx="4538700" cy="48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385" name="Google Shape;385;p6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1">
  <p:cSld name="CUSTOM_4_1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4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0375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4"/>
          <p:cNvSpPr txBox="1">
            <a:spLocks noGrp="1"/>
          </p:cNvSpPr>
          <p:nvPr>
            <p:ph type="title"/>
          </p:nvPr>
        </p:nvSpPr>
        <p:spPr>
          <a:xfrm>
            <a:off x="52725" y="113875"/>
            <a:ext cx="4634100" cy="4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389" name="Google Shape;389;p6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6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66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6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6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67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6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7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67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6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6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8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68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_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9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" name="Google Shape;415;p6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69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17" name="Google Shape;417;p6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9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0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7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23" name="Google Shape;423;p7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2">
  <p:cSld name="CUSTOM_2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71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379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1"/>
          <p:cNvSpPr txBox="1">
            <a:spLocks noGrp="1"/>
          </p:cNvSpPr>
          <p:nvPr>
            <p:ph type="title"/>
          </p:nvPr>
        </p:nvSpPr>
        <p:spPr>
          <a:xfrm>
            <a:off x="4440700" y="112425"/>
            <a:ext cx="4456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28" name="Google Shape;428;p7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71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2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72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4" name="Google Shape;434;p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2">
  <p:cSld name="CUSTOM_1_2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73"/>
          <p:cNvPicPr preferRelativeResize="0"/>
          <p:nvPr/>
        </p:nvPicPr>
        <p:blipFill rotWithShape="1">
          <a:blip r:embed="rId2" cstate="screen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48748" y="0"/>
            <a:ext cx="47952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73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73"/>
          <p:cNvSpPr txBox="1">
            <a:spLocks noGrp="1"/>
          </p:cNvSpPr>
          <p:nvPr>
            <p:ph type="title"/>
          </p:nvPr>
        </p:nvSpPr>
        <p:spPr>
          <a:xfrm>
            <a:off x="4672725" y="186450"/>
            <a:ext cx="43146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439" name="Google Shape;439;p7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3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">
  <p:cSld name="CUSTOM_1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7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6975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4"/>
          <p:cNvSpPr txBox="1"/>
          <p:nvPr/>
        </p:nvSpPr>
        <p:spPr>
          <a:xfrm>
            <a:off x="4116975" y="0"/>
            <a:ext cx="5027100" cy="5143500"/>
          </a:xfrm>
          <a:prstGeom prst="rect">
            <a:avLst/>
          </a:prstGeom>
          <a:solidFill>
            <a:srgbClr val="0A6B7C">
              <a:alpha val="29409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74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45" name="Google Shape;445;p7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">
  <p:cSld name="CUSTOM_1_1_1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5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09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75"/>
          <p:cNvSpPr txBox="1">
            <a:spLocks noGrp="1"/>
          </p:cNvSpPr>
          <p:nvPr>
            <p:ph type="title"/>
          </p:nvPr>
        </p:nvSpPr>
        <p:spPr>
          <a:xfrm>
            <a:off x="5094000" y="164250"/>
            <a:ext cx="39348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50" name="Google Shape;450;p7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 1 1 1 1">
  <p:cSld name="CUSTOM_1_1_1_1_1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7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0270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6"/>
          <p:cNvSpPr txBox="1"/>
          <p:nvPr/>
        </p:nvSpPr>
        <p:spPr>
          <a:xfrm>
            <a:off x="0" y="0"/>
            <a:ext cx="5027100" cy="5143500"/>
          </a:xfrm>
          <a:prstGeom prst="rect">
            <a:avLst/>
          </a:prstGeom>
          <a:solidFill>
            <a:srgbClr val="0A6B7C">
              <a:alpha val="29409"/>
            </a:srgbClr>
          </a:solidFill>
          <a:ln>
            <a:noFill/>
          </a:ln>
        </p:spPr>
        <p:txBody>
          <a:bodyPr spcFirstLastPara="1" wrap="square" lIns="365750" tIns="45700" rIns="36575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6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55" name="Google Shape;455;p7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6"/>
          <p:cNvSpPr txBox="1">
            <a:spLocks noGrp="1"/>
          </p:cNvSpPr>
          <p:nvPr>
            <p:ph type="body" idx="1"/>
          </p:nvPr>
        </p:nvSpPr>
        <p:spPr>
          <a:xfrm>
            <a:off x="5112400" y="165750"/>
            <a:ext cx="38784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">
  <p:cSld name="CUSTOM_2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77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7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4467000" cy="44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60" name="Google Shape;460;p7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 1 2">
  <p:cSld name="CUSTOM_2_1_2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78"/>
          <p:cNvPicPr preferRelativeResize="0"/>
          <p:nvPr/>
        </p:nvPicPr>
        <p:blipFill rotWithShape="1"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50" y="0"/>
            <a:ext cx="43035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8"/>
          <p:cNvSpPr txBox="1">
            <a:spLocks noGrp="1"/>
          </p:cNvSpPr>
          <p:nvPr>
            <p:ph type="title"/>
          </p:nvPr>
        </p:nvSpPr>
        <p:spPr>
          <a:xfrm>
            <a:off x="5011025" y="81300"/>
            <a:ext cx="39900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64" name="Google Shape;464;p7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8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">
  <p:cSld name="CUSTOM_3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79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9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69" name="Google Shape;469;p7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">
  <p:cSld name="CUSTOM_3_1_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80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0"/>
          <p:cNvSpPr txBox="1">
            <a:spLocks noGrp="1"/>
          </p:cNvSpPr>
          <p:nvPr>
            <p:ph type="title"/>
          </p:nvPr>
        </p:nvSpPr>
        <p:spPr>
          <a:xfrm>
            <a:off x="104550" y="143525"/>
            <a:ext cx="4634100" cy="45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73" name="Google Shape;473;p8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 1 1 1">
  <p:cSld name="CUSTOM_3_1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81"/>
          <p:cNvPicPr preferRelativeResize="0"/>
          <p:nvPr/>
        </p:nvPicPr>
        <p:blipFill rotWithShape="1"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0447" y="0"/>
            <a:ext cx="430355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1"/>
          <p:cNvSpPr txBox="1">
            <a:spLocks noGrp="1"/>
          </p:cNvSpPr>
          <p:nvPr>
            <p:ph type="title"/>
          </p:nvPr>
        </p:nvSpPr>
        <p:spPr>
          <a:xfrm>
            <a:off x="5019050" y="112425"/>
            <a:ext cx="40749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77" name="Google Shape;477;p8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1"/>
          <p:cNvSpPr txBox="1">
            <a:spLocks noGrp="1"/>
          </p:cNvSpPr>
          <p:nvPr>
            <p:ph type="body" idx="1"/>
          </p:nvPr>
        </p:nvSpPr>
        <p:spPr>
          <a:xfrm>
            <a:off x="114075" y="148800"/>
            <a:ext cx="4448700" cy="44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 1">
  <p:cSld name="SECTION_HEADER_2_1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72975" y="51650"/>
            <a:ext cx="39507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443875" y="51650"/>
            <a:ext cx="45054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">
  <p:cSld name="CUSTOM_4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2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82"/>
          <p:cNvSpPr txBox="1">
            <a:spLocks noGrp="1"/>
          </p:cNvSpPr>
          <p:nvPr>
            <p:ph type="title"/>
          </p:nvPr>
        </p:nvSpPr>
        <p:spPr>
          <a:xfrm>
            <a:off x="4376975" y="205750"/>
            <a:ext cx="46341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82" name="Google Shape;482;p8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2">
  <p:cSld name="CUSTOM_4_1_2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83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8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3"/>
          <p:cNvSpPr/>
          <p:nvPr/>
        </p:nvSpPr>
        <p:spPr>
          <a:xfrm>
            <a:off x="4073625" y="0"/>
            <a:ext cx="5070300" cy="51435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3"/>
          <p:cNvSpPr txBox="1">
            <a:spLocks noGrp="1"/>
          </p:cNvSpPr>
          <p:nvPr>
            <p:ph type="title"/>
          </p:nvPr>
        </p:nvSpPr>
        <p:spPr>
          <a:xfrm>
            <a:off x="4307924" y="205750"/>
            <a:ext cx="4624200" cy="47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 1 3">
  <p:cSld name="CUSTOM_4_1_3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84"/>
          <p:cNvPicPr preferRelativeResize="0"/>
          <p:nvPr/>
        </p:nvPicPr>
        <p:blipFill rotWithShape="1">
          <a:blip r:embed="rId2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3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4"/>
          <p:cNvSpPr txBox="1">
            <a:spLocks noGrp="1"/>
          </p:cNvSpPr>
          <p:nvPr>
            <p:ph type="title"/>
          </p:nvPr>
        </p:nvSpPr>
        <p:spPr>
          <a:xfrm>
            <a:off x="94175" y="102050"/>
            <a:ext cx="3867300" cy="4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  <p:pic>
        <p:nvPicPr>
          <p:cNvPr id="491" name="Google Shape;491;p8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84"/>
          <p:cNvSpPr txBox="1">
            <a:spLocks noGrp="1"/>
          </p:cNvSpPr>
          <p:nvPr>
            <p:ph type="body" idx="1"/>
          </p:nvPr>
        </p:nvSpPr>
        <p:spPr>
          <a:xfrm>
            <a:off x="4262050" y="200750"/>
            <a:ext cx="4739100" cy="47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Light 1 1">
  <p:cSld name="SECTION_HEADER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5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FFFFFF">
              <a:alpha val="8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85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85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85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85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8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9575" y="421497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3" name="Google Shape;50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86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p8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1">
  <p:cSld name="TITLE_AND_TWO_COLUMNS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8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87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8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">
  <p:cSld name="TITLE_AND_BODY_2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88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6" name="Google Shape;516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88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8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88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0" name="Google Shape;520;p88"/>
          <p:cNvSpPr txBox="1"/>
          <p:nvPr/>
        </p:nvSpPr>
        <p:spPr>
          <a:xfrm>
            <a:off x="31917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88"/>
          <p:cNvSpPr txBox="1"/>
          <p:nvPr/>
        </p:nvSpPr>
        <p:spPr>
          <a:xfrm>
            <a:off x="60166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" name="Google Shape;522;p88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Google Shape;523;p88"/>
          <p:cNvSpPr txBox="1"/>
          <p:nvPr/>
        </p:nvSpPr>
        <p:spPr>
          <a:xfrm>
            <a:off x="31950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4" name="Google Shape;524;p88"/>
          <p:cNvSpPr txBox="1"/>
          <p:nvPr/>
        </p:nvSpPr>
        <p:spPr>
          <a:xfrm>
            <a:off x="60310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88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6" name="Google Shape;526;p88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7" name="Google Shape;527;p88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88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29" name="Google Shape;529;p88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1">
  <p:cSld name="TITLE_AND_BODY_2_1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2" name="Google Shape;532;p89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3" name="Google Shape;533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89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8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9"/>
          <p:cNvSpPr txBox="1"/>
          <p:nvPr/>
        </p:nvSpPr>
        <p:spPr>
          <a:xfrm>
            <a:off x="366825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7" name="Google Shape;537;p89"/>
          <p:cNvSpPr txBox="1"/>
          <p:nvPr/>
        </p:nvSpPr>
        <p:spPr>
          <a:xfrm>
            <a:off x="382150" y="1006794"/>
            <a:ext cx="24846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8" name="Google Shape;538;p89"/>
          <p:cNvSpPr txBox="1">
            <a:spLocks noGrp="1"/>
          </p:cNvSpPr>
          <p:nvPr>
            <p:ph type="body" idx="2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9" name="Google Shape;539;p89"/>
          <p:cNvSpPr txBox="1">
            <a:spLocks noGrp="1"/>
          </p:cNvSpPr>
          <p:nvPr>
            <p:ph type="title" idx="3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2">
  <p:cSld name="TITLE_AND_BODY_2_1_2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0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4" name="Google Shape;544;p9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90"/>
          <p:cNvSpPr txBox="1"/>
          <p:nvPr/>
        </p:nvSpPr>
        <p:spPr>
          <a:xfrm>
            <a:off x="372360" y="1517900"/>
            <a:ext cx="24846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6" name="Google Shape;546;p90"/>
          <p:cNvSpPr txBox="1"/>
          <p:nvPr/>
        </p:nvSpPr>
        <p:spPr>
          <a:xfrm>
            <a:off x="375669" y="1006794"/>
            <a:ext cx="24873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p90"/>
          <p:cNvSpPr txBox="1">
            <a:spLocks noGrp="1"/>
          </p:cNvSpPr>
          <p:nvPr>
            <p:ph type="body" idx="1"/>
          </p:nvPr>
        </p:nvSpPr>
        <p:spPr>
          <a:xfrm>
            <a:off x="416150" y="154307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8" name="Google Shape;548;p90"/>
          <p:cNvSpPr txBox="1">
            <a:spLocks noGrp="1"/>
          </p:cNvSpPr>
          <p:nvPr>
            <p:ph type="title" idx="2"/>
          </p:nvPr>
        </p:nvSpPr>
        <p:spPr>
          <a:xfrm>
            <a:off x="462663" y="1056900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90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 1 3">
  <p:cSld name="TITLE_AND_BODY_2_1_3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3" name="Google Shape;553;p91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9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1"/>
          <p:cNvSpPr txBox="1"/>
          <p:nvPr/>
        </p:nvSpPr>
        <p:spPr>
          <a:xfrm>
            <a:off x="377873" y="1517900"/>
            <a:ext cx="25134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6" name="Google Shape;556;p91"/>
          <p:cNvSpPr txBox="1"/>
          <p:nvPr/>
        </p:nvSpPr>
        <p:spPr>
          <a:xfrm>
            <a:off x="392275" y="1006775"/>
            <a:ext cx="24846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7" name="Google Shape;557;p91"/>
          <p:cNvSpPr txBox="1">
            <a:spLocks noGrp="1"/>
          </p:cNvSpPr>
          <p:nvPr>
            <p:ph type="body" idx="1"/>
          </p:nvPr>
        </p:nvSpPr>
        <p:spPr>
          <a:xfrm>
            <a:off x="436075" y="1543025"/>
            <a:ext cx="2397000" cy="31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8" name="Google Shape;558;p91"/>
          <p:cNvSpPr txBox="1">
            <a:spLocks noGrp="1"/>
          </p:cNvSpPr>
          <p:nvPr>
            <p:ph type="title" idx="2"/>
          </p:nvPr>
        </p:nvSpPr>
        <p:spPr>
          <a:xfrm>
            <a:off x="450525" y="1056875"/>
            <a:ext cx="2333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91"/>
          <p:cNvSpPr txBox="1">
            <a:spLocks noGrp="1"/>
          </p:cNvSpPr>
          <p:nvPr>
            <p:ph type="body" idx="3"/>
          </p:nvPr>
        </p:nvSpPr>
        <p:spPr>
          <a:xfrm>
            <a:off x="2996925" y="1006800"/>
            <a:ext cx="5475000" cy="3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4420325" y="216425"/>
            <a:ext cx="4412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 idx="2"/>
          </p:nvPr>
        </p:nvSpPr>
        <p:spPr>
          <a:xfrm>
            <a:off x="199375" y="216425"/>
            <a:ext cx="3934800" cy="47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4420325" y="1559825"/>
            <a:ext cx="441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  <a:defRPr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92"/>
          <p:cNvSpPr/>
          <p:nvPr/>
        </p:nvSpPr>
        <p:spPr>
          <a:xfrm>
            <a:off x="0" y="0"/>
            <a:ext cx="9144000" cy="1029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9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9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t" anchorCtr="0">
            <a:noAutofit/>
          </a:bodyPr>
          <a:lstStyle>
            <a:lvl1pPr marL="457200" lvl="0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marL="914400" lvl="1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marL="1371600" lvl="2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4pPr>
            <a:lvl5pPr marL="228600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marL="274320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9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93"/>
          <p:cNvSpPr txBox="1">
            <a:spLocks noGrp="1"/>
          </p:cNvSpPr>
          <p:nvPr>
            <p:ph type="ftr" idx="11"/>
          </p:nvPr>
        </p:nvSpPr>
        <p:spPr>
          <a:xfrm>
            <a:off x="3028951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93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4"/>
          <p:cNvSpPr txBox="1">
            <a:spLocks noGrp="1"/>
          </p:cNvSpPr>
          <p:nvPr>
            <p:ph type="dt" idx="10"/>
          </p:nvPr>
        </p:nvSpPr>
        <p:spPr>
          <a:xfrm>
            <a:off x="366824" y="4831055"/>
            <a:ext cx="2133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3" name="Google Shape;573;p94"/>
          <p:cNvSpPr txBox="1">
            <a:spLocks noGrp="1"/>
          </p:cNvSpPr>
          <p:nvPr>
            <p:ph type="sldNum" idx="12"/>
          </p:nvPr>
        </p:nvSpPr>
        <p:spPr>
          <a:xfrm>
            <a:off x="6705600" y="4834417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94"/>
          <p:cNvSpPr txBox="1">
            <a:spLocks noGrp="1"/>
          </p:cNvSpPr>
          <p:nvPr>
            <p:ph type="title"/>
          </p:nvPr>
        </p:nvSpPr>
        <p:spPr>
          <a:xfrm>
            <a:off x="366824" y="215153"/>
            <a:ext cx="80151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2800" b="1" i="0" u="none" strike="noStrike" cap="none">
                <a:solidFill>
                  <a:srgbClr val="273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5" name="Google Shape;575;p9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7604" y="228601"/>
            <a:ext cx="867796" cy="67556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94"/>
          <p:cNvSpPr txBox="1">
            <a:spLocks noGrp="1"/>
          </p:cNvSpPr>
          <p:nvPr>
            <p:ph type="body" idx="1"/>
          </p:nvPr>
        </p:nvSpPr>
        <p:spPr>
          <a:xfrm>
            <a:off x="366824" y="1034303"/>
            <a:ext cx="8472300" cy="3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Char char="-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-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6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96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4" name="Google Shape;584;p96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2C"/>
              </a:buClr>
              <a:buSzPts val="2400"/>
              <a:buNone/>
              <a:defRPr sz="2400">
                <a:solidFill>
                  <a:srgbClr val="FFC72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5" name="Google Shape;585;p9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226" y="954119"/>
            <a:ext cx="3791525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 type="secHead">
  <p:cSld name="SECTION_HEADER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gradFill>
            <a:gsLst>
              <a:gs pos="0">
                <a:srgbClr val="0A3799">
                  <a:alpha val="85882"/>
                  <a:alpha val="57300"/>
                </a:srgbClr>
              </a:gs>
              <a:gs pos="100000">
                <a:srgbClr val="0A6B7C">
                  <a:alpha val="85882"/>
                  <a:alpha val="573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97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89" name="Google Shape;589;p9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7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97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 1">
  <p:cSld name="SECTION_HEADER_3">
    <p:bg>
      <p:bgPr>
        <a:gradFill>
          <a:gsLst>
            <a:gs pos="0">
              <a:srgbClr val="0A3799"/>
            </a:gs>
            <a:gs pos="100000">
              <a:srgbClr val="0A6B7C"/>
            </a:gs>
          </a:gsLst>
          <a:lin ang="0" scaled="0"/>
        </a:gradFill>
        <a:effectLst/>
      </p:bgPr>
    </p:bg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8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94" name="Google Shape;594;p9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675" y="426827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8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98"/>
          <p:cNvCxnSpPr/>
          <p:nvPr/>
        </p:nvCxnSpPr>
        <p:spPr>
          <a:xfrm rot="10800000" flipH="1">
            <a:off x="2553150" y="4079450"/>
            <a:ext cx="4037700" cy="8700"/>
          </a:xfrm>
          <a:prstGeom prst="straightConnector1">
            <a:avLst/>
          </a:prstGeom>
          <a:noFill/>
          <a:ln w="9525" cap="flat" cmpd="sng">
            <a:solidFill>
              <a:srgbClr val="FFC72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">
  <p:cSld name="SECTION_HEADER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9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99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99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601" name="Google Shape;601;p9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99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">
  <p:cSld name="SECTION_HEADER_2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0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00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100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607" name="Google Shape;607;p10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00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4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">
  <p:cSld name="SECTION_HEADER_2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1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01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1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613" name="Google Shape;613;p10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101"/>
          <p:cNvSpPr txBox="1">
            <a:spLocks noGrp="1"/>
          </p:cNvSpPr>
          <p:nvPr>
            <p:ph type="title"/>
          </p:nvPr>
        </p:nvSpPr>
        <p:spPr>
          <a:xfrm>
            <a:off x="199375" y="205750"/>
            <a:ext cx="39348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cent Highlight 1 1 1">
  <p:cSld name="SECTION_HEADER_2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2"/>
          <p:cNvSpPr/>
          <p:nvPr/>
        </p:nvSpPr>
        <p:spPr>
          <a:xfrm>
            <a:off x="-12" y="0"/>
            <a:ext cx="9144000" cy="5143500"/>
          </a:xfrm>
          <a:prstGeom prst="rect">
            <a:avLst/>
          </a:prstGeom>
          <a:solidFill>
            <a:srgbClr val="0A3799">
              <a:alpha val="573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02"/>
          <p:cNvSpPr txBox="1">
            <a:spLocks noGrp="1"/>
          </p:cNvSpPr>
          <p:nvPr>
            <p:ph type="sldNum" idx="12"/>
          </p:nvPr>
        </p:nvSpPr>
        <p:spPr>
          <a:xfrm>
            <a:off x="8463883" y="46354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8" name="Google Shape;618;p102"/>
          <p:cNvSpPr/>
          <p:nvPr/>
        </p:nvSpPr>
        <p:spPr>
          <a:xfrm>
            <a:off x="0" y="0"/>
            <a:ext cx="4314600" cy="51435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FFFFFF"/>
              </a:solidFill>
            </a:endParaRPr>
          </a:p>
        </p:txBody>
      </p:sp>
      <p:pic>
        <p:nvPicPr>
          <p:cNvPr id="619" name="Google Shape;619;p10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02"/>
          <p:cNvSpPr txBox="1">
            <a:spLocks noGrp="1"/>
          </p:cNvSpPr>
          <p:nvPr>
            <p:ph type="title"/>
          </p:nvPr>
        </p:nvSpPr>
        <p:spPr>
          <a:xfrm>
            <a:off x="4697975" y="186450"/>
            <a:ext cx="4314600" cy="47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1" name="Google Shape;621;p102"/>
          <p:cNvSpPr txBox="1">
            <a:spLocks noGrp="1"/>
          </p:cNvSpPr>
          <p:nvPr>
            <p:ph type="body" idx="1"/>
          </p:nvPr>
        </p:nvSpPr>
        <p:spPr>
          <a:xfrm>
            <a:off x="93325" y="300725"/>
            <a:ext cx="4096200" cy="42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9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26.xml"/><Relationship Id="rId42" Type="http://schemas.openxmlformats.org/officeDocument/2006/relationships/slideLayout" Target="../slideLayouts/slideLayout134.xml"/><Relationship Id="rId47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37" Type="http://schemas.openxmlformats.org/officeDocument/2006/relationships/slideLayout" Target="../slideLayouts/slideLayout129.xml"/><Relationship Id="rId40" Type="http://schemas.openxmlformats.org/officeDocument/2006/relationships/slideLayout" Target="../slideLayouts/slideLayout132.xml"/><Relationship Id="rId45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36" Type="http://schemas.openxmlformats.org/officeDocument/2006/relationships/slideLayout" Target="../slideLayouts/slideLayout128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4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Relationship Id="rId35" Type="http://schemas.openxmlformats.org/officeDocument/2006/relationships/slideLayout" Target="../slideLayouts/slideLayout127.xml"/><Relationship Id="rId43" Type="http://schemas.openxmlformats.org/officeDocument/2006/relationships/slideLayout" Target="../slideLayouts/slideLayout135.xml"/><Relationship Id="rId48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38" Type="http://schemas.openxmlformats.org/officeDocument/2006/relationships/slideLayout" Target="../slideLayouts/slideLayout130.xml"/><Relationship Id="rId4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12.xml"/><Relationship Id="rId41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 b="0" i="0" u="none" strike="noStrike" cap="none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6" name="Google Shape;30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Font typeface="Open Sans SemiBold"/>
              <a:buNone/>
              <a:defRPr sz="4000">
                <a:solidFill>
                  <a:srgbClr val="434343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9" name="Google Shape;579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  <a:defRPr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0" name="Google Shape;580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  <p:sldLayoutId id="2147483770" r:id="rId31"/>
    <p:sldLayoutId id="2147483771" r:id="rId32"/>
    <p:sldLayoutId id="2147483772" r:id="rId33"/>
    <p:sldLayoutId id="2147483773" r:id="rId34"/>
    <p:sldLayoutId id="2147483774" r:id="rId35"/>
    <p:sldLayoutId id="2147483775" r:id="rId36"/>
    <p:sldLayoutId id="2147483776" r:id="rId37"/>
    <p:sldLayoutId id="2147483777" r:id="rId38"/>
    <p:sldLayoutId id="2147483778" r:id="rId39"/>
    <p:sldLayoutId id="2147483779" r:id="rId40"/>
    <p:sldLayoutId id="2147483780" r:id="rId41"/>
    <p:sldLayoutId id="2147483781" r:id="rId42"/>
    <p:sldLayoutId id="2147483782" r:id="rId43"/>
    <p:sldLayoutId id="2147483783" r:id="rId44"/>
    <p:sldLayoutId id="2147483784" r:id="rId45"/>
    <p:sldLayoutId id="2147483785" r:id="rId46"/>
    <p:sldLayoutId id="2147483786" r:id="rId47"/>
    <p:sldLayoutId id="2147483787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community/directory-of-working-group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slide" Target="slide21.xml"/><Relationship Id="rId5" Type="http://schemas.openxmlformats.org/officeDocument/2006/relationships/slide" Target="slide13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mkt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lists.riscv.org/g/mktg-events" TargetMode="External"/><Relationship Id="rId4" Type="http://schemas.openxmlformats.org/officeDocument/2006/relationships/hyperlink" Target="https://lists.riscv.org/g/mktg-conten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events.linuxfoundation.org/riscv-forum-developer-tools-and-tool-chains/program/schedule/" TargetMode="External"/><Relationship Id="rId7" Type="http://schemas.openxmlformats.org/officeDocument/2006/relationships/hyperlink" Target="https://events.linuxfoundation.org/riscv-forum-developer-tools-and-tool-chain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32.png"/><Relationship Id="rId5" Type="http://schemas.openxmlformats.org/officeDocument/2006/relationships/hyperlink" Target="http://www.andestech.com/en/homepage/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events.linuxfoundation.org/riscv-forum-developer-tools-and-tool-chains/register/" TargetMode="External"/><Relationship Id="rId9" Type="http://schemas.openxmlformats.org/officeDocument/2006/relationships/hyperlink" Target="https://events.linuxfoundation.org/riscv-forum-embedded-technologie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mjsraman@cse.iitm.ac.i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scv-summit-china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5.xml"/><Relationship Id="rId4" Type="http://schemas.openxmlformats.org/officeDocument/2006/relationships/hyperlink" Target="mailto:china@riscv.or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c-hpc.com/" TargetMode="External"/><Relationship Id="rId7" Type="http://schemas.openxmlformats.org/officeDocument/2006/relationships/hyperlink" Target="https://www.dac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2.xml"/><Relationship Id="rId6" Type="http://schemas.openxmlformats.org/officeDocument/2006/relationships/hyperlink" Target="https://sc21.supercomputing.org/submit/submission-deadlines/" TargetMode="External"/><Relationship Id="rId5" Type="http://schemas.openxmlformats.org/officeDocument/2006/relationships/hyperlink" Target="https://sc21.supercomputing.org/" TargetMode="External"/><Relationship Id="rId4" Type="http://schemas.openxmlformats.org/officeDocument/2006/relationships/hyperlink" Target="https://www.isc-hpc.com/overview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hotchips.org/call_for_contrib/" TargetMode="External"/><Relationship Id="rId13" Type="http://schemas.openxmlformats.org/officeDocument/2006/relationships/hyperlink" Target="https://events.linuxfoundation.org/automotive-linux-summit/" TargetMode="External"/><Relationship Id="rId3" Type="http://schemas.openxmlformats.org/officeDocument/2006/relationships/hyperlink" Target="https://forms.gle/i637wnnBp9ahrnc37" TargetMode="External"/><Relationship Id="rId7" Type="http://schemas.openxmlformats.org/officeDocument/2006/relationships/hyperlink" Target="https://hotchips.org/" TargetMode="External"/><Relationship Id="rId12" Type="http://schemas.openxmlformats.org/officeDocument/2006/relationships/hyperlink" Target="https://www.lfasiallc.cn/kubecon-cloudnativecon-open-source-summit-china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www.embeddedtechconf.com/" TargetMode="External"/><Relationship Id="rId11" Type="http://schemas.openxmlformats.org/officeDocument/2006/relationships/hyperlink" Target="https://events.linuxfoundation.org/lf-member-summit/" TargetMode="External"/><Relationship Id="rId5" Type="http://schemas.openxmlformats.org/officeDocument/2006/relationships/hyperlink" Target="https://linuxfoundation.smapply.io/prog/oss_elc_2021/" TargetMode="External"/><Relationship Id="rId10" Type="http://schemas.openxmlformats.org/officeDocument/2006/relationships/hyperlink" Target="https://www.linuxplumbersconf.org/blog/2021/index.php/2021/01/08/welcome-to-the-2021-linux-plumbers-conference/" TargetMode="External"/><Relationship Id="rId4" Type="http://schemas.openxmlformats.org/officeDocument/2006/relationships/hyperlink" Target="https://events.linuxfoundation.org/open-source-summit-europe/" TargetMode="External"/><Relationship Id="rId9" Type="http://schemas.openxmlformats.org/officeDocument/2006/relationships/hyperlink" Target="https://www.aihardwaresummit.com/events/ai-hardware-summit-2021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igarch.org/call-contributions/workshop-on-computer-architecture-research-with-risc-v-carrv/" TargetMode="External"/><Relationship Id="rId13" Type="http://schemas.openxmlformats.org/officeDocument/2006/relationships/hyperlink" Target="https://supercomputingfrontiers.eu/2021/" TargetMode="External"/><Relationship Id="rId18" Type="http://schemas.openxmlformats.org/officeDocument/2006/relationships/hyperlink" Target="http://www.hostsymposium.org/index.php" TargetMode="External"/><Relationship Id="rId3" Type="http://schemas.openxmlformats.org/officeDocument/2006/relationships/hyperlink" Target="https://events.linuxfoundation.org/kubecon-cloudnativecon-europe/" TargetMode="External"/><Relationship Id="rId21" Type="http://schemas.openxmlformats.org/officeDocument/2006/relationships/hyperlink" Target="https://linuxfoundation.smapply.io/prog/hyperledger_global_forum_2021/" TargetMode="External"/><Relationship Id="rId7" Type="http://schemas.openxmlformats.org/officeDocument/2006/relationships/hyperlink" Target="https://ics21.github.io/program" TargetMode="External"/><Relationship Id="rId12" Type="http://schemas.openxmlformats.org/officeDocument/2006/relationships/hyperlink" Target="https://www.fpga-conference.eu/en/call-for-papers" TargetMode="External"/><Relationship Id="rId17" Type="http://schemas.openxmlformats.org/officeDocument/2006/relationships/hyperlink" Target="https://flashmemorysummit.com/" TargetMode="External"/><Relationship Id="rId2" Type="http://schemas.openxmlformats.org/officeDocument/2006/relationships/notesSlide" Target="../notesSlides/notesSlide34.xml"/><Relationship Id="rId16" Type="http://schemas.openxmlformats.org/officeDocument/2006/relationships/hyperlink" Target="https://www.computextaipei.com.tw/en/index.html" TargetMode="External"/><Relationship Id="rId20" Type="http://schemas.openxmlformats.org/officeDocument/2006/relationships/hyperlink" Target="https://events.linuxfoundation.org/hyperledger-global-forum/" TargetMode="Externa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ics21.github.io/" TargetMode="External"/><Relationship Id="rId11" Type="http://schemas.openxmlformats.org/officeDocument/2006/relationships/hyperlink" Target="https://www.fpga-conference.eu/en/home" TargetMode="External"/><Relationship Id="rId5" Type="http://schemas.openxmlformats.org/officeDocument/2006/relationships/hyperlink" Target="http://www.andestech.com/Andes_RISC-V_CON_2021_TW/" TargetMode="External"/><Relationship Id="rId15" Type="http://schemas.openxmlformats.org/officeDocument/2006/relationships/hyperlink" Target="https://www.semi.org/eu/connect/events/3d-and-systems-summit" TargetMode="External"/><Relationship Id="rId10" Type="http://schemas.openxmlformats.org/officeDocument/2006/relationships/hyperlink" Target="https://hardwear.io/usa-2021/cfp.php" TargetMode="External"/><Relationship Id="rId19" Type="http://schemas.openxmlformats.org/officeDocument/2006/relationships/hyperlink" Target="http://www.hostsymposium.org/call-for-paper.php" TargetMode="External"/><Relationship Id="rId4" Type="http://schemas.openxmlformats.org/officeDocument/2006/relationships/hyperlink" Target="https://events.linuxfoundation.org/kubecon-cloudnativecon-europe/program/schedule/" TargetMode="External"/><Relationship Id="rId9" Type="http://schemas.openxmlformats.org/officeDocument/2006/relationships/hyperlink" Target="https://hardwear.io/usa-2021/" TargetMode="External"/><Relationship Id="rId14" Type="http://schemas.openxmlformats.org/officeDocument/2006/relationships/hyperlink" Target="https://supercomputingfrontiers.eu/2021/call-for-paper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hc.anitab.or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5.xml"/><Relationship Id="rId6" Type="http://schemas.openxmlformats.org/officeDocument/2006/relationships/hyperlink" Target="https://www.european-processor-initiative.eu/events/" TargetMode="External"/><Relationship Id="rId5" Type="http://schemas.openxmlformats.org/officeDocument/2006/relationships/hyperlink" Target="https://hardwear.io/" TargetMode="External"/><Relationship Id="rId4" Type="http://schemas.openxmlformats.org/officeDocument/2006/relationships/hyperlink" Target="https://ghc.anitab.org/become-a-speaker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linuxfoundation.org/riscv-forum-embedded-technologies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36.png"/><Relationship Id="rId5" Type="http://schemas.openxmlformats.org/officeDocument/2006/relationships/hyperlink" Target="https://events.linuxfoundation.org/riscv-forum-developer-tools-and-tool-chains/" TargetMode="Externa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news/risc-v-blog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news/in-the-news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riscv.org/about/risc-v-branding-guidelines/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mkt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3.xml"/><Relationship Id="rId5" Type="http://schemas.openxmlformats.org/officeDocument/2006/relationships/hyperlink" Target="https://lists.riscv.org/g/mktg-events" TargetMode="External"/><Relationship Id="rId4" Type="http://schemas.openxmlformats.org/officeDocument/2006/relationships/hyperlink" Target="https://lists.riscv.org/g/mktg-conten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community/directory-of-working-group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riscv.org/g/sig-academia-trainin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3.xml"/><Relationship Id="rId6" Type="http://schemas.openxmlformats.org/officeDocument/2006/relationships/hyperlink" Target="https://lists.riscv.org/g/sig-soft-cpu" TargetMode="External"/><Relationship Id="rId5" Type="http://schemas.openxmlformats.org/officeDocument/2006/relationships/hyperlink" Target="https://lists.riscv.org/g/sig-safety" TargetMode="External"/><Relationship Id="rId4" Type="http://schemas.openxmlformats.org/officeDocument/2006/relationships/hyperlink" Target="https://lists.riscv.org/g/sig-hpc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hyperlink" Target="https://riscv.org/community/alliances/" TargetMode="External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scholar.google.com/scholar?scisbd=2&amp;q=%22risc-v%22&amp;hl=en&amp;as_sdt=0,48" TargetMode="External"/><Relationship Id="rId3" Type="http://schemas.openxmlformats.org/officeDocument/2006/relationships/hyperlink" Target="https://riscv.org/community/learn-about-risc-v/" TargetMode="External"/><Relationship Id="rId7" Type="http://schemas.openxmlformats.org/officeDocument/2006/relationships/hyperlink" Target="https://riscv.org/community/learn-about-risc-v/educational-materials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3.xml"/><Relationship Id="rId6" Type="http://schemas.openxmlformats.org/officeDocument/2006/relationships/hyperlink" Target="https://riscv.org/community/learn-about-risc-v/risc-v-books/" TargetMode="External"/><Relationship Id="rId5" Type="http://schemas.openxmlformats.org/officeDocument/2006/relationships/hyperlink" Target="https://riscv.org/exchange/training-partner-program/" TargetMode="External"/><Relationship Id="rId4" Type="http://schemas.openxmlformats.org/officeDocument/2006/relationships/hyperlink" Target="mailto:info@riscv.org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riscv.org/exchange/training-partner-program/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exchange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3.xml"/><Relationship Id="rId6" Type="http://schemas.openxmlformats.org/officeDocument/2006/relationships/hyperlink" Target="mailto:exchange@riscv.org" TargetMode="External"/><Relationship Id="rId5" Type="http://schemas.openxmlformats.org/officeDocument/2006/relationships/hyperlink" Target="https://riscv.org/exchange/software/" TargetMode="External"/><Relationship Id="rId4" Type="http://schemas.openxmlformats.org/officeDocument/2006/relationships/hyperlink" Target="https://riscv.org/exchange/cores-socs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iscv.org/community/ambassadors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3.xml"/><Relationship Id="rId4" Type="http://schemas.openxmlformats.org/officeDocument/2006/relationships/hyperlink" Target="https://riscv.org/risc-v-ambassadors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4"/>
          <p:cNvSpPr txBox="1">
            <a:spLocks noGrp="1"/>
          </p:cNvSpPr>
          <p:nvPr>
            <p:ph type="ctrTitle"/>
          </p:nvPr>
        </p:nvSpPr>
        <p:spPr>
          <a:xfrm>
            <a:off x="597850" y="1667824"/>
            <a:ext cx="8034000" cy="21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Benefits and Welcome!</a:t>
            </a:r>
            <a:endParaRPr/>
          </a:p>
        </p:txBody>
      </p:sp>
      <p:sp>
        <p:nvSpPr>
          <p:cNvPr id="885" name="Google Shape;885;p144"/>
          <p:cNvSpPr txBox="1">
            <a:spLocks noGrp="1"/>
          </p:cNvSpPr>
          <p:nvPr>
            <p:ph type="subTitle" idx="1"/>
          </p:nvPr>
        </p:nvSpPr>
        <p:spPr>
          <a:xfrm>
            <a:off x="597850" y="3635591"/>
            <a:ext cx="8034000" cy="9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Kim McMahon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 of Visibility and Community Engagement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3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means and what you get!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54"/>
          <p:cNvSpPr txBox="1">
            <a:spLocks noGrp="1"/>
          </p:cNvSpPr>
          <p:nvPr>
            <p:ph type="title"/>
          </p:nvPr>
        </p:nvSpPr>
        <p:spPr>
          <a:xfrm>
            <a:off x="260471" y="589306"/>
            <a:ext cx="2402100" cy="3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4500" b="1">
                <a:latin typeface="Open Sans"/>
                <a:ea typeface="Open Sans"/>
                <a:cs typeface="Open Sans"/>
                <a:sym typeface="Open Sans"/>
              </a:rPr>
              <a:t>Benefit of joining RISC-V</a:t>
            </a:r>
            <a:endParaRPr/>
          </a:p>
        </p:txBody>
      </p:sp>
      <p:sp>
        <p:nvSpPr>
          <p:cNvPr id="978" name="Google Shape;978;p154"/>
          <p:cNvSpPr txBox="1">
            <a:spLocks noGrp="1"/>
          </p:cNvSpPr>
          <p:nvPr>
            <p:ph type="body" idx="1"/>
          </p:nvPr>
        </p:nvSpPr>
        <p:spPr>
          <a:xfrm>
            <a:off x="2904751" y="716249"/>
            <a:ext cx="5910000" cy="38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marL="458787" lvl="0" indent="-38258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 b="1"/>
              <a:t>A</a:t>
            </a:r>
            <a:r>
              <a:rPr lang="en" sz="1600" b="1">
                <a:solidFill>
                  <a:schemeClr val="dk2"/>
                </a:solidFill>
              </a:rPr>
              <a:t>ccelerate technical traction </a:t>
            </a:r>
            <a:r>
              <a:rPr lang="en" sz="1600">
                <a:solidFill>
                  <a:schemeClr val="dk2"/>
                </a:solidFill>
              </a:rPr>
              <a:t>and insight 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 b="1">
                <a:solidFill>
                  <a:schemeClr val="dk2"/>
                </a:solidFill>
              </a:rPr>
              <a:t>Contribute </a:t>
            </a:r>
            <a:r>
              <a:rPr lang="en" sz="1600">
                <a:solidFill>
                  <a:schemeClr val="dk2"/>
                </a:solidFill>
              </a:rPr>
              <a:t>technical priorities, approaches, and code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>
                <a:solidFill>
                  <a:schemeClr val="dk2"/>
                </a:solidFill>
              </a:rPr>
              <a:t>Gain strategic and </a:t>
            </a:r>
            <a:r>
              <a:rPr lang="en" sz="1600" b="1">
                <a:solidFill>
                  <a:schemeClr val="dk2"/>
                </a:solidFill>
              </a:rPr>
              <a:t>technical advantage</a:t>
            </a:r>
            <a:endParaRPr b="1"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 b="1">
                <a:solidFill>
                  <a:schemeClr val="dk2"/>
                </a:solidFill>
              </a:rPr>
              <a:t>Increase visibility</a:t>
            </a:r>
            <a:r>
              <a:rPr lang="en" sz="1600">
                <a:solidFill>
                  <a:schemeClr val="dk2"/>
                </a:solidFill>
              </a:rPr>
              <a:t>, leadership, and market insight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>
                <a:solidFill>
                  <a:schemeClr val="dk2"/>
                </a:solidFill>
              </a:rPr>
              <a:t>Fill and increase </a:t>
            </a:r>
            <a:r>
              <a:rPr lang="en" sz="1600" b="1">
                <a:solidFill>
                  <a:schemeClr val="dk2"/>
                </a:solidFill>
              </a:rPr>
              <a:t>engineering skills</a:t>
            </a:r>
            <a:r>
              <a:rPr lang="en" sz="1600">
                <a:solidFill>
                  <a:schemeClr val="dk2"/>
                </a:solidFill>
              </a:rPr>
              <a:t>, retain and attract talent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>
                <a:solidFill>
                  <a:schemeClr val="dk2"/>
                </a:solidFill>
              </a:rPr>
              <a:t>Build </a:t>
            </a:r>
            <a:r>
              <a:rPr lang="en" sz="1600" b="1">
                <a:solidFill>
                  <a:schemeClr val="dk2"/>
                </a:solidFill>
              </a:rPr>
              <a:t>innovation partner </a:t>
            </a:r>
            <a:r>
              <a:rPr lang="en" sz="1600">
                <a:solidFill>
                  <a:schemeClr val="dk2"/>
                </a:solidFill>
              </a:rPr>
              <a:t>network and customer pipeline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 b="1">
                <a:solidFill>
                  <a:schemeClr val="dk2"/>
                </a:solidFill>
              </a:rPr>
              <a:t>Deepen, engage, and lead </a:t>
            </a:r>
            <a:r>
              <a:rPr lang="en" sz="1600">
                <a:solidFill>
                  <a:schemeClr val="dk2"/>
                </a:solidFill>
              </a:rPr>
              <a:t>in local and industry developer network</a:t>
            </a:r>
            <a:endParaRPr>
              <a:solidFill>
                <a:schemeClr val="dk2"/>
              </a:solidFill>
            </a:endParaRPr>
          </a:p>
          <a:p>
            <a:pPr marL="458787" lvl="0" indent="-382587" algn="l" rtl="0">
              <a:lnSpc>
                <a:spcPct val="100000"/>
              </a:lnSpc>
              <a:spcBef>
                <a:spcPts val="1600"/>
              </a:spcBef>
              <a:spcAft>
                <a:spcPts val="600"/>
              </a:spcAft>
              <a:buClr>
                <a:schemeClr val="accent1"/>
              </a:buClr>
              <a:buSzPts val="1600"/>
              <a:buFont typeface="Noto Sans Symbols"/>
              <a:buChar char="✔"/>
            </a:pPr>
            <a:r>
              <a:rPr lang="en" sz="1600" b="1">
                <a:solidFill>
                  <a:schemeClr val="dk2"/>
                </a:solidFill>
              </a:rPr>
              <a:t>Showcase RISC-V products</a:t>
            </a:r>
            <a:r>
              <a:rPr lang="en" sz="1600">
                <a:solidFill>
                  <a:schemeClr val="dk2"/>
                </a:solidFill>
              </a:rPr>
              <a:t>, services, training, and resources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5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 Options</a:t>
            </a:r>
            <a:endParaRPr/>
          </a:p>
        </p:txBody>
      </p:sp>
      <p:sp>
        <p:nvSpPr>
          <p:cNvPr id="984" name="Google Shape;984;p155"/>
          <p:cNvSpPr txBox="1"/>
          <p:nvPr/>
        </p:nvSpPr>
        <p:spPr>
          <a:xfrm>
            <a:off x="6099300" y="878425"/>
            <a:ext cx="2866200" cy="284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Member Benefits 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Accelerated development, reduced risk through open source, ratified ISA.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Eligible to participate in workgroups, influence strategy and adoption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 support programs in Technical Deliverables, Compliance, Visibility, Learning, Advocacy, and Marketplace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voting Academic Board rep, </a:t>
            </a:r>
            <a:b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non-voting Community Board rep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Member logo / name listing </a:t>
            </a: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 RISC-V</a:t>
            </a: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website, by member level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Event registration discount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55"/>
          <p:cNvSpPr txBox="1"/>
          <p:nvPr/>
        </p:nvSpPr>
        <p:spPr>
          <a:xfrm>
            <a:off x="3123625" y="878400"/>
            <a:ext cx="2866200" cy="28467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Strategic Member Benefits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level benefits plus…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of RISC-V Trademark for commercialization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 Board reps elected for Strategic tier, includes Premier members that do not otherwise have a board seat.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Eligible to lead workgroup and/or committee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Solution / Product listing highlighted on the RISC-V Exchange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•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case study a year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blog per month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 social media spotlight per month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55"/>
          <p:cNvSpPr txBox="1"/>
          <p:nvPr/>
        </p:nvSpPr>
        <p:spPr>
          <a:xfrm>
            <a:off x="177450" y="878425"/>
            <a:ext cx="2866200" cy="284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Premier Member Benefits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level benefits plus…</a:t>
            </a:r>
            <a:endParaRPr sz="1100">
              <a:solidFill>
                <a:srgbClr val="FFFFFF"/>
              </a:solidFill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 of RISC-V Trademark for commercialization</a:t>
            </a:r>
            <a:endParaRPr sz="1100">
              <a:solidFill>
                <a:schemeClr val="lt1"/>
              </a:solidFill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Board seat and Technical Steering Committee seat included for $250k level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Technical Steering Committee seat included for $100k level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Solution / Product listing highlighted on RISC-V Exchange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 case studies a year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blogs per month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social media spotlights per month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Spotlight member profile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Inclusion in event promotions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55"/>
          <p:cNvSpPr txBox="1"/>
          <p:nvPr/>
        </p:nvSpPr>
        <p:spPr>
          <a:xfrm>
            <a:off x="161575" y="3725225"/>
            <a:ext cx="2866200" cy="13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" sz="1100" b="1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Premier Requirements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Membership open to any type of legal entity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$250k Annual membership fee that includes Board seat and TSC seat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$100k Annual membership fee that includes TSC seat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55"/>
          <p:cNvSpPr txBox="1"/>
          <p:nvPr/>
        </p:nvSpPr>
        <p:spPr>
          <a:xfrm>
            <a:off x="3123625" y="3725276"/>
            <a:ext cx="2866200" cy="13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" sz="1100" b="1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Strategic Member Requirements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Membership open to any type of legal entity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Annual membership fee based on employee size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5,000+ employees: $35k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500-5,000 employees: $15k</a:t>
            </a:r>
            <a:endParaRPr sz="9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&lt;500 employees: $5k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Arial"/>
              <a:buChar char="•"/>
            </a:pPr>
            <a:r>
              <a:rPr lang="en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&lt;10 employees &amp; company &lt;2 yrs old: $2k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155"/>
          <p:cNvSpPr txBox="1"/>
          <p:nvPr/>
        </p:nvSpPr>
        <p:spPr>
          <a:xfrm>
            <a:off x="6099300" y="3725276"/>
            <a:ext cx="2866200" cy="134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libri"/>
              <a:buNone/>
            </a:pPr>
            <a:r>
              <a:rPr lang="en" sz="1100" b="1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Community Requirements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Membership open to 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○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academic institutions,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○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non-profits, 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○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individuals not representing a legal entity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51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 annual membership fee</a:t>
            </a:r>
            <a:endParaRPr sz="10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rbel"/>
              <a:buNone/>
            </a:pPr>
            <a:endParaRPr sz="1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55"/>
          <p:cNvSpPr/>
          <p:nvPr/>
        </p:nvSpPr>
        <p:spPr>
          <a:xfrm>
            <a:off x="100800" y="1163303"/>
            <a:ext cx="8942400" cy="2549100"/>
          </a:xfrm>
          <a:prstGeom prst="rect">
            <a:avLst/>
          </a:prstGeom>
          <a:solidFill>
            <a:srgbClr val="FFFFFF">
              <a:alpha val="3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15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425" y="474159"/>
            <a:ext cx="1460651" cy="2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5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engagement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5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Technical Working Groups</a:t>
            </a:r>
            <a:endParaRPr sz="3300"/>
          </a:p>
        </p:txBody>
      </p:sp>
      <p:sp>
        <p:nvSpPr>
          <p:cNvPr id="1002" name="Google Shape;1002;p15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The technical groups are the heart of RISC-V. These groups create and maintain the hardware ISA and other items around it, including test and debug frameworks, software specs, and other technical artifacts.  Visit our </a:t>
            </a: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Working Groups page</a:t>
            </a:r>
            <a:r>
              <a:rPr lang="en" sz="1400">
                <a:solidFill>
                  <a:schemeClr val="dk2"/>
                </a:solidFill>
              </a:rPr>
              <a:t> to find groups that fit your interests.</a:t>
            </a:r>
            <a:endParaRPr sz="1400">
              <a:solidFill>
                <a:srgbClr val="00214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14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58"/>
          <p:cNvSpPr txBox="1">
            <a:spLocks noGrp="1"/>
          </p:cNvSpPr>
          <p:nvPr>
            <p:ph type="title"/>
          </p:nvPr>
        </p:nvSpPr>
        <p:spPr>
          <a:xfrm>
            <a:off x="600525" y="-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3100"/>
              <a:t>Group/Meeting Types &amp; Responsibilities</a:t>
            </a:r>
            <a:endParaRPr sz="3100"/>
          </a:p>
        </p:txBody>
      </p:sp>
      <p:graphicFrame>
        <p:nvGraphicFramePr>
          <p:cNvPr id="1008" name="Google Shape;1008;p158"/>
          <p:cNvGraphicFramePr/>
          <p:nvPr/>
        </p:nvGraphicFramePr>
        <p:xfrm>
          <a:off x="258381" y="82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{9C346DAA-C9CB-4F7F-8DEC-5B48B11A2786}</a:tableStyleId>
              </a:tblPr>
              <a:tblGrid>
                <a:gridCol w="320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Group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Responsibilities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Technical Steering Committee (TSC)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Delegation of responsibilities to organizational components below it, strategy, escalations, group &amp; chair &amp; preliminary charter approvals, ratification. voting (most discussion and notification by email, </a:t>
                      </a:r>
                      <a:r>
                        <a:rPr lang="en" sz="700" b="1"/>
                        <a:t>web page listing and supporting docs</a:t>
                      </a:r>
                      <a:r>
                        <a:rPr lang="en" sz="700"/>
                        <a:t>, automated voting system). The TSC has voting members and non-voting attendees. 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The voting members include premiers and HC and IC chairs. (non-voting attendees are advisors and RISC-V staff)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Chief Technology Office (CTO)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Runs TSC voting process, both Chairs meetings, Strategy, organization, IT, roadmap, resources, escalations,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ISA Committees (IC)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700"/>
                        <a:t>Approve and oversee package for TSC vote for the creation of ISA Extension TGs and filling the chair and vice-chair vacancies for its TGs. Develop strategy for the groups under it and complete coverage of areas of responsibility under it including gaps.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Horizontal Committees (HC)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Approve and oversee non-extension TGs, and has responsibilities to make sure that all Extension TGs cover the area overseen by the HC before ratification, Responsible for developing a holistic strategy and reaching out to the external ecoystem and community groups.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Horizontal Subcommittees (HSC)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It is a nested HC.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Task Groups (TG)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Must have charter that define deliverable work products: extension specifications, standards, requirements, best practices, etc.. TGs under the unpriv and priv SC can have ISA extension work products. TGs under HCs should not have ISA extension work products.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Special Interest Groups (SIG)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Topic discussion. No work product. Can be created by the TSC, ICs or HCs with TSC approval not required.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09" name="Google Shape;1009;p15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0" name="Google Shape;1010;p158"/>
          <p:cNvGraphicFramePr/>
          <p:nvPr/>
        </p:nvGraphicFramePr>
        <p:xfrm>
          <a:off x="258381" y="3694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{9C346DAA-C9CB-4F7F-8DEC-5B48B11A2786}</a:tableStyleId>
              </a:tblPr>
              <a:tblGrid>
                <a:gridCol w="320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Meeting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Responsibilities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Committee Chairs Meeting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TSC strategy discussions. Invitees are TSC Voting members + overlapping IC chairs &amp; HC chairs, RISC-V staff, and advisors and ad-hoc invitees.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Chairs Meeting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Invitees are RISC-V staff, Chairs &amp; Vice Chairs of all ICs, HCs, HSCs, TGs, &amp; SIGs. Policy approval, general governance, escalations, exceptions, final charter approval, voting as appropriate.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159"/>
          <p:cNvGrpSpPr/>
          <p:nvPr/>
        </p:nvGrpSpPr>
        <p:grpSpPr>
          <a:xfrm>
            <a:off x="1561225" y="1701200"/>
            <a:ext cx="7231800" cy="2849400"/>
            <a:chOff x="1561275" y="1953325"/>
            <a:chExt cx="7231800" cy="2849400"/>
          </a:xfrm>
        </p:grpSpPr>
        <p:sp>
          <p:nvSpPr>
            <p:cNvPr id="1016" name="Google Shape;1016;p159"/>
            <p:cNvSpPr/>
            <p:nvPr/>
          </p:nvSpPr>
          <p:spPr>
            <a:xfrm rot="-5400000">
              <a:off x="3752475" y="-237875"/>
              <a:ext cx="2849400" cy="7231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endParaRPr sz="130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Horizontal</a:t>
              </a:r>
              <a:endParaRPr sz="1100"/>
            </a:p>
          </p:txBody>
        </p:sp>
        <p:sp>
          <p:nvSpPr>
            <p:cNvPr id="1017" name="Google Shape;1017;p159"/>
            <p:cNvSpPr/>
            <p:nvPr/>
          </p:nvSpPr>
          <p:spPr>
            <a:xfrm>
              <a:off x="2199251" y="3107151"/>
              <a:ext cx="64755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018" name="Google Shape;1018;p159"/>
            <p:cNvSpPr/>
            <p:nvPr/>
          </p:nvSpPr>
          <p:spPr>
            <a:xfrm>
              <a:off x="2199250" y="2201975"/>
              <a:ext cx="6475500" cy="28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Software H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7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(Platforms, Toolchains, Runtimes)</a:t>
              </a:r>
              <a:endParaRPr sz="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159"/>
            <p:cNvSpPr/>
            <p:nvPr/>
          </p:nvSpPr>
          <p:spPr>
            <a:xfrm>
              <a:off x="2203685" y="3691150"/>
              <a:ext cx="6475500" cy="24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Implementation</a:t>
              </a:r>
              <a:r>
                <a:rPr lang="en" sz="900" b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900" b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159"/>
            <p:cNvSpPr/>
            <p:nvPr/>
          </p:nvSpPr>
          <p:spPr>
            <a:xfrm>
              <a:off x="2201825" y="2519548"/>
              <a:ext cx="6475500" cy="258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Security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021" name="Google Shape;1021;p159"/>
            <p:cNvSpPr/>
            <p:nvPr/>
          </p:nvSpPr>
          <p:spPr>
            <a:xfrm>
              <a:off x="2199250" y="3969575"/>
              <a:ext cx="6475500" cy="24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ISA Infrastructure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022" name="Google Shape;1022;p159"/>
            <p:cNvSpPr/>
            <p:nvPr/>
          </p:nvSpPr>
          <p:spPr>
            <a:xfrm>
              <a:off x="2204387" y="2811218"/>
              <a:ext cx="64755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RASD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023" name="Google Shape;1023;p159"/>
            <p:cNvSpPr/>
            <p:nvPr/>
          </p:nvSpPr>
          <p:spPr>
            <a:xfrm>
              <a:off x="2199251" y="3396523"/>
              <a:ext cx="6475500" cy="258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SoC Infra.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900" b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700">
                  <a:latin typeface="Calibri"/>
                  <a:ea typeface="Calibri"/>
                  <a:cs typeface="Calibri"/>
                  <a:sym typeface="Calibri"/>
                </a:rPr>
                <a:t>(Trace &amp; Debug</a:t>
              </a:r>
              <a:r>
                <a:rPr lang="en" sz="700" i="1"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7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159"/>
          <p:cNvSpPr txBox="1"/>
          <p:nvPr/>
        </p:nvSpPr>
        <p:spPr>
          <a:xfrm>
            <a:off x="1156275" y="93400"/>
            <a:ext cx="7162800" cy="68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000081"/>
                </a:solidFill>
                <a:latin typeface="Calibri"/>
                <a:ea typeface="Calibri"/>
                <a:cs typeface="Calibri"/>
                <a:sym typeface="Calibri"/>
              </a:rPr>
              <a:t>Technical Organization</a:t>
            </a:r>
            <a:endParaRPr sz="2900" b="1">
              <a:solidFill>
                <a:srgbClr val="00008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59"/>
          <p:cNvSpPr/>
          <p:nvPr/>
        </p:nvSpPr>
        <p:spPr>
          <a:xfrm>
            <a:off x="113705" y="1092650"/>
            <a:ext cx="6521700" cy="40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Technical Steering Committee  (TS</a:t>
            </a: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)</a:t>
            </a:r>
            <a:endParaRPr sz="700" b="1"/>
          </a:p>
        </p:txBody>
      </p:sp>
      <p:sp>
        <p:nvSpPr>
          <p:cNvPr id="1026" name="Google Shape;1026;p159"/>
          <p:cNvSpPr/>
          <p:nvPr/>
        </p:nvSpPr>
        <p:spPr>
          <a:xfrm>
            <a:off x="6673851" y="1192700"/>
            <a:ext cx="2119200" cy="39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CTO, Staff</a:t>
            </a:r>
            <a:endParaRPr sz="700" b="1"/>
          </a:p>
        </p:txBody>
      </p:sp>
      <p:sp>
        <p:nvSpPr>
          <p:cNvPr id="1027" name="Google Shape;1027;p159"/>
          <p:cNvSpPr/>
          <p:nvPr/>
        </p:nvSpPr>
        <p:spPr>
          <a:xfrm>
            <a:off x="113725" y="963400"/>
            <a:ext cx="8679300" cy="20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latin typeface="Calibri"/>
                <a:ea typeface="Calibri"/>
                <a:cs typeface="Calibri"/>
                <a:sym typeface="Calibri"/>
              </a:rPr>
              <a:t>Board of Directors (BoD)</a:t>
            </a:r>
            <a:endParaRPr sz="900" b="1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59"/>
          <p:cNvSpPr/>
          <p:nvPr/>
        </p:nvSpPr>
        <p:spPr>
          <a:xfrm>
            <a:off x="4812425" y="1615707"/>
            <a:ext cx="1295400" cy="32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Unpriv 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IC</a:t>
            </a:r>
            <a:endParaRPr sz="700" b="1"/>
          </a:p>
        </p:txBody>
      </p:sp>
      <p:sp>
        <p:nvSpPr>
          <p:cNvPr id="1029" name="Google Shape;1029;p159"/>
          <p:cNvSpPr/>
          <p:nvPr/>
        </p:nvSpPr>
        <p:spPr>
          <a:xfrm>
            <a:off x="4961113" y="2764039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59"/>
          <p:cNvSpPr/>
          <p:nvPr/>
        </p:nvSpPr>
        <p:spPr>
          <a:xfrm>
            <a:off x="4968813" y="3000900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59"/>
          <p:cNvSpPr/>
          <p:nvPr/>
        </p:nvSpPr>
        <p:spPr>
          <a:xfrm>
            <a:off x="4971688" y="3246877"/>
            <a:ext cx="927900" cy="17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59"/>
          <p:cNvSpPr/>
          <p:nvPr/>
        </p:nvSpPr>
        <p:spPr>
          <a:xfrm>
            <a:off x="4961113" y="3488983"/>
            <a:ext cx="927900" cy="17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ZfinX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59"/>
          <p:cNvSpPr/>
          <p:nvPr/>
        </p:nvSpPr>
        <p:spPr>
          <a:xfrm>
            <a:off x="4961113" y="3742155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 Size</a:t>
            </a: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59"/>
          <p:cNvSpPr/>
          <p:nvPr/>
        </p:nvSpPr>
        <p:spPr>
          <a:xfrm>
            <a:off x="4961113" y="3988532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Krypto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59"/>
          <p:cNvSpPr/>
          <p:nvPr/>
        </p:nvSpPr>
        <p:spPr>
          <a:xfrm>
            <a:off x="4961113" y="4222407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 FP TG</a:t>
            </a:r>
            <a:endParaRPr sz="900" b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59"/>
          <p:cNvSpPr/>
          <p:nvPr/>
        </p:nvSpPr>
        <p:spPr>
          <a:xfrm>
            <a:off x="4996349" y="1349800"/>
            <a:ext cx="1602600" cy="21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700" i="1">
                <a:latin typeface="Calibri"/>
                <a:ea typeface="Calibri"/>
                <a:cs typeface="Calibri"/>
                <a:sym typeface="Calibri"/>
              </a:rPr>
              <a:t>Architecture Profiles</a:t>
            </a:r>
            <a:endParaRPr sz="70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59"/>
          <p:cNvSpPr/>
          <p:nvPr/>
        </p:nvSpPr>
        <p:spPr>
          <a:xfrm>
            <a:off x="6907450" y="1615700"/>
            <a:ext cx="1219800" cy="32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 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IC</a:t>
            </a:r>
            <a:endParaRPr sz="700" b="1"/>
          </a:p>
        </p:txBody>
      </p:sp>
      <p:sp>
        <p:nvSpPr>
          <p:cNvPr id="1038" name="Google Shape;1038;p159"/>
          <p:cNvSpPr/>
          <p:nvPr/>
        </p:nvSpPr>
        <p:spPr>
          <a:xfrm>
            <a:off x="7014336" y="2937320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FastInt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159"/>
          <p:cNvSpPr/>
          <p:nvPr/>
        </p:nvSpPr>
        <p:spPr>
          <a:xfrm>
            <a:off x="7014335" y="2724843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VM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59"/>
          <p:cNvSpPr/>
          <p:nvPr/>
        </p:nvSpPr>
        <p:spPr>
          <a:xfrm>
            <a:off x="7010312" y="2508200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1.12 (Priv)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59"/>
          <p:cNvSpPr/>
          <p:nvPr/>
        </p:nvSpPr>
        <p:spPr>
          <a:xfrm>
            <a:off x="7014889" y="3164819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CMO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159"/>
          <p:cNvSpPr/>
          <p:nvPr/>
        </p:nvSpPr>
        <p:spPr>
          <a:xfrm>
            <a:off x="7014888" y="3379647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TEE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159"/>
          <p:cNvSpPr/>
          <p:nvPr/>
        </p:nvSpPr>
        <p:spPr>
          <a:xfrm>
            <a:off x="4996175" y="2060812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IMAFDQC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59"/>
          <p:cNvSpPr/>
          <p:nvPr/>
        </p:nvSpPr>
        <p:spPr>
          <a:xfrm>
            <a:off x="4996175" y="2201774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Memory Model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5" name="Google Shape;1045;p159"/>
          <p:cNvGrpSpPr/>
          <p:nvPr/>
        </p:nvGrpSpPr>
        <p:grpSpPr>
          <a:xfrm>
            <a:off x="68250" y="1701200"/>
            <a:ext cx="1410300" cy="2849400"/>
            <a:chOff x="62225" y="1956500"/>
            <a:chExt cx="1410300" cy="2849400"/>
          </a:xfrm>
        </p:grpSpPr>
        <p:sp>
          <p:nvSpPr>
            <p:cNvPr id="1046" name="Google Shape;1046;p159"/>
            <p:cNvSpPr/>
            <p:nvPr/>
          </p:nvSpPr>
          <p:spPr>
            <a:xfrm>
              <a:off x="62225" y="1956500"/>
              <a:ext cx="1410300" cy="284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Industry </a:t>
              </a:r>
              <a:r>
                <a:rPr lang="en" sz="110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Verticals </a:t>
              </a:r>
              <a:r>
                <a:rPr lang="en" sz="1100">
                  <a:latin typeface="Calibri"/>
                  <a:ea typeface="Calibri"/>
                  <a:cs typeface="Calibri"/>
                  <a:sym typeface="Calibri"/>
                </a:rPr>
                <a:t>SIG</a:t>
              </a:r>
              <a:endParaRPr sz="900"/>
            </a:p>
          </p:txBody>
        </p:sp>
        <p:sp>
          <p:nvSpPr>
            <p:cNvPr id="1047" name="Google Shape;1047;p159"/>
            <p:cNvSpPr/>
            <p:nvPr/>
          </p:nvSpPr>
          <p:spPr>
            <a:xfrm rot="-5400000">
              <a:off x="-935200" y="3527675"/>
              <a:ext cx="2246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Consumer</a:t>
              </a:r>
              <a:endParaRPr sz="700" b="1"/>
            </a:p>
          </p:txBody>
        </p:sp>
        <p:sp>
          <p:nvSpPr>
            <p:cNvPr id="1048" name="Google Shape;1048;p159"/>
            <p:cNvSpPr/>
            <p:nvPr/>
          </p:nvSpPr>
          <p:spPr>
            <a:xfrm rot="-5400000">
              <a:off x="-74525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Automotive</a:t>
              </a:r>
              <a:endParaRPr sz="700" b="1"/>
            </a:p>
          </p:txBody>
        </p:sp>
        <p:sp>
          <p:nvSpPr>
            <p:cNvPr id="1049" name="Google Shape;1049;p159"/>
            <p:cNvSpPr/>
            <p:nvPr/>
          </p:nvSpPr>
          <p:spPr>
            <a:xfrm rot="-5400000">
              <a:off x="214273" y="3530656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Defense/MilAero</a:t>
              </a:r>
              <a:endParaRPr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59"/>
            <p:cNvSpPr/>
            <p:nvPr/>
          </p:nvSpPr>
          <p:spPr>
            <a:xfrm rot="-5400000">
              <a:off x="-35935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Finance</a:t>
              </a:r>
              <a:endParaRPr sz="700" b="1"/>
            </a:p>
          </p:txBody>
        </p:sp>
        <p:sp>
          <p:nvSpPr>
            <p:cNvPr id="1051" name="Google Shape;1051;p159"/>
            <p:cNvSpPr/>
            <p:nvPr/>
          </p:nvSpPr>
          <p:spPr>
            <a:xfrm rot="-5400000">
              <a:off x="-169331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Communications</a:t>
              </a:r>
              <a:endParaRPr sz="700" b="1"/>
            </a:p>
          </p:txBody>
        </p:sp>
        <p:sp>
          <p:nvSpPr>
            <p:cNvPr id="1052" name="Google Shape;1052;p159"/>
            <p:cNvSpPr/>
            <p:nvPr/>
          </p:nvSpPr>
          <p:spPr>
            <a:xfrm rot="-5400000">
              <a:off x="22469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Oil &amp; Gas</a:t>
              </a:r>
              <a:endParaRPr sz="700" b="1"/>
            </a:p>
          </p:txBody>
        </p:sp>
        <p:sp>
          <p:nvSpPr>
            <p:cNvPr id="1053" name="Google Shape;1053;p159"/>
            <p:cNvSpPr/>
            <p:nvPr/>
          </p:nvSpPr>
          <p:spPr>
            <a:xfrm rot="-5400000">
              <a:off x="-55230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Data Center</a:t>
              </a:r>
              <a:endParaRPr sz="700" b="1"/>
            </a:p>
          </p:txBody>
        </p:sp>
      </p:grpSp>
      <p:sp>
        <p:nvSpPr>
          <p:cNvPr id="1054" name="Google Shape;1054;p159"/>
          <p:cNvSpPr/>
          <p:nvPr/>
        </p:nvSpPr>
        <p:spPr>
          <a:xfrm>
            <a:off x="7053950" y="2060812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1.11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159"/>
          <p:cNvSpPr/>
          <p:nvPr/>
        </p:nvSpPr>
        <p:spPr>
          <a:xfrm>
            <a:off x="7010313" y="3596597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6" name="Google Shape;1056;p159"/>
          <p:cNvGrpSpPr/>
          <p:nvPr/>
        </p:nvGrpSpPr>
        <p:grpSpPr>
          <a:xfrm>
            <a:off x="68250" y="4773275"/>
            <a:ext cx="948900" cy="289250"/>
            <a:chOff x="98125" y="4699025"/>
            <a:chExt cx="948900" cy="289250"/>
          </a:xfrm>
        </p:grpSpPr>
        <p:sp>
          <p:nvSpPr>
            <p:cNvPr id="1057" name="Google Shape;1057;p159"/>
            <p:cNvSpPr/>
            <p:nvPr/>
          </p:nvSpPr>
          <p:spPr>
            <a:xfrm>
              <a:off x="98125" y="4699025"/>
              <a:ext cx="948900" cy="144600"/>
            </a:xfrm>
            <a:prstGeom prst="rect">
              <a:avLst/>
            </a:prstGeom>
            <a:noFill/>
            <a:ln w="9525" cap="flat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dotted line</a:t>
              </a:r>
              <a:endParaRPr sz="900"/>
            </a:p>
          </p:txBody>
        </p:sp>
        <p:sp>
          <p:nvSpPr>
            <p:cNvPr id="1058" name="Google Shape;1058;p159"/>
            <p:cNvSpPr/>
            <p:nvPr/>
          </p:nvSpPr>
          <p:spPr>
            <a:xfrm>
              <a:off x="98125" y="4843675"/>
              <a:ext cx="948900" cy="144600"/>
            </a:xfrm>
            <a:prstGeom prst="rect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pending</a:t>
              </a:r>
              <a:endParaRPr sz="900"/>
            </a:p>
          </p:txBody>
        </p:sp>
      </p:grpSp>
      <p:sp>
        <p:nvSpPr>
          <p:cNvPr id="1059" name="Google Shape;1059;p159"/>
          <p:cNvSpPr/>
          <p:nvPr/>
        </p:nvSpPr>
        <p:spPr>
          <a:xfrm>
            <a:off x="4966400" y="2508204"/>
            <a:ext cx="927900" cy="203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159"/>
          <p:cNvSpPr/>
          <p:nvPr/>
        </p:nvSpPr>
        <p:spPr>
          <a:xfrm>
            <a:off x="68250" y="4621200"/>
            <a:ext cx="948900" cy="1446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inception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6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Portal  -  lists.riscv.org</a:t>
            </a:r>
            <a:endParaRPr/>
          </a:p>
        </p:txBody>
      </p:sp>
      <p:pic>
        <p:nvPicPr>
          <p:cNvPr id="1066" name="Google Shape;1066;p16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175" y="984850"/>
            <a:ext cx="7045781" cy="38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Wiki  -  wiki.riscv.org</a:t>
            </a:r>
            <a:endParaRPr/>
          </a:p>
        </p:txBody>
      </p:sp>
      <p:pic>
        <p:nvPicPr>
          <p:cNvPr id="1072" name="Google Shape;1072;p16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700" y="964325"/>
            <a:ext cx="6283691" cy="38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6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 -  github.com/riscv</a:t>
            </a:r>
            <a:endParaRPr/>
          </a:p>
        </p:txBody>
      </p:sp>
      <p:pic>
        <p:nvPicPr>
          <p:cNvPr id="1078" name="Google Shape;1078;p16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450" y="964325"/>
            <a:ext cx="5622515" cy="387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4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Sections</a:t>
            </a:r>
            <a:endParaRPr/>
          </a:p>
        </p:txBody>
      </p:sp>
      <p:sp>
        <p:nvSpPr>
          <p:cNvPr id="891" name="Google Shape;891;p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 action="ppaction://hlinksldjump"/>
              </a:rPr>
              <a:t>Latest RISC-V measures of progress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 action="ppaction://hlinksldjump"/>
              </a:rPr>
              <a:t>Benefits of Membership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 action="ppaction://hlinksldjump"/>
              </a:rPr>
              <a:t>Technical engagement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 action="ppaction://hlinksldjump"/>
              </a:rPr>
              <a:t>Visibility engagement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 action="ppaction://hlinksldjump"/>
              </a:rPr>
              <a:t>Navigating the community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6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meetings</a:t>
            </a:r>
            <a:endParaRPr/>
          </a:p>
        </p:txBody>
      </p:sp>
      <p:sp>
        <p:nvSpPr>
          <p:cNvPr id="1084" name="Google Shape;1084;p163"/>
          <p:cNvSpPr txBox="1">
            <a:spLocks noGrp="1"/>
          </p:cNvSpPr>
          <p:nvPr>
            <p:ph type="body" idx="1"/>
          </p:nvPr>
        </p:nvSpPr>
        <p:spPr>
          <a:xfrm>
            <a:off x="311700" y="984950"/>
            <a:ext cx="8520600" cy="3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All Hands</a:t>
            </a:r>
            <a:r>
              <a:rPr lang="en" sz="1400"/>
              <a:t> meetings</a:t>
            </a:r>
            <a:endParaRPr sz="14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Quarterly summary, open to all members.</a:t>
            </a:r>
            <a:endParaRPr sz="1400"/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Technical Working Group</a:t>
            </a:r>
            <a:r>
              <a:rPr lang="en" sz="1400"/>
              <a:t> meetings</a:t>
            </a:r>
            <a:endParaRPr sz="14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Committees &amp; task groups meet via Zoom, usually on 1-2 week cadence. </a:t>
            </a:r>
            <a:br>
              <a:rPr lang="en"/>
            </a:br>
            <a:r>
              <a:rPr lang="en"/>
              <a:t>All members are welcome to participate.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Technical Steering Committee (</a:t>
            </a:r>
            <a:r>
              <a:rPr lang="en" sz="1400" b="1"/>
              <a:t>TSC</a:t>
            </a:r>
            <a:r>
              <a:rPr lang="en" sz="1400"/>
              <a:t>) &amp; Committee Chairs Meeting (CCM)</a:t>
            </a:r>
            <a:endParaRPr sz="14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TSC = technical organization governance. TSC members only.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CCM = TSC strategy discussions. Invitees are:</a:t>
            </a:r>
            <a:br>
              <a:rPr lang="en"/>
            </a:br>
            <a:r>
              <a:rPr lang="en"/>
              <a:t>	 TSC members + IC chairs &amp; HC chairs, RISC-V staff, advisors and ad-hoc invitees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Tech Chairs Meetings (</a:t>
            </a:r>
            <a:r>
              <a:rPr lang="en" sz="1400" b="1"/>
              <a:t>TCM</a:t>
            </a:r>
            <a:r>
              <a:rPr lang="en" sz="1400"/>
              <a:t>)</a:t>
            </a:r>
            <a:endParaRPr sz="14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Policy approval, general governance, escalations, exceptions, final charter approval, voting as appropriate. Chairs &amp; Vice Chairs of all ICs, HCs, HSCs, TGs, &amp; SIGs, RISC-V staff.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6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Visibility engagement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6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Marketing Committee + Working Groups</a:t>
            </a:r>
            <a:endParaRPr sz="3300"/>
          </a:p>
        </p:txBody>
      </p:sp>
      <p:sp>
        <p:nvSpPr>
          <p:cNvPr id="1095" name="Google Shape;1095;p16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Participate in the marketing committee to engage with your peers, learn about member marketing benefits, and contribute.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96" name="Google Shape;1096;p165"/>
          <p:cNvSpPr txBox="1"/>
          <p:nvPr/>
        </p:nvSpPr>
        <p:spPr>
          <a:xfrm>
            <a:off x="280875" y="1753650"/>
            <a:ext cx="8520600" cy="27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 Committee</a:t>
            </a:r>
            <a:endParaRPr sz="13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Primary communication tool with members on RISC-V marketing initiatives.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2nd Tuesday of the month, 8am PT (5pm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 Content Task Group</a:t>
            </a:r>
            <a:br>
              <a:rPr lang="en" sz="13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chemeClr val="accent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Discuss content topics such as website, exchange, and research.</a:t>
            </a:r>
            <a:endParaRPr sz="13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Last Tuesday of the month: 8am PT (5pm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Marketing Events Task Group</a:t>
            </a:r>
            <a:endParaRPr sz="13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Discuss upcoming events and actions as well as event plans for future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Every other Thursday: 9am PT (6pm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214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6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6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Events: Overview</a:t>
            </a:r>
            <a:endParaRPr/>
          </a:p>
        </p:txBody>
      </p:sp>
      <p:sp>
        <p:nvSpPr>
          <p:cNvPr id="1107" name="Google Shape;1107;p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76767"/>
                </a:solidFill>
                <a:highlight>
                  <a:schemeClr val="lt1"/>
                </a:highlight>
              </a:rPr>
              <a:t>RISC-V events are an important part of the overall marketing and awareness plan. Through our events, we are able to touch on many or our key themes and visibility priorities:</a:t>
            </a:r>
            <a:endParaRPr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Pro-active media engagement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 and grow engagement with industry media and analysts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Highlight the adoption of RISC-V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 and in targeted industry verticals: Cloud, HPC, IoT, AI, Automotive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Demonstrate </a:t>
            </a: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industry thought leadership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Engage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 with the developer community and highlight community leaders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Spread </a:t>
            </a: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RISC-V learning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 to a broader audience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Grow </a:t>
            </a: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alliances</a:t>
            </a:r>
            <a:endParaRPr sz="1300" b="1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Add </a:t>
            </a: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value to RISC-V membership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 by offering opportunities for members to participate and engage with the community.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Amplify member </a:t>
            </a: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product announcements and milestones</a:t>
            </a:r>
            <a:endParaRPr sz="13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476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300"/>
              <a:buChar char="●"/>
            </a:pPr>
            <a:r>
              <a:rPr lang="en" sz="1300">
                <a:solidFill>
                  <a:srgbClr val="676767"/>
                </a:solidFill>
                <a:highlight>
                  <a:schemeClr val="lt1"/>
                </a:highlight>
              </a:rPr>
              <a:t>Drive </a:t>
            </a:r>
            <a:r>
              <a:rPr lang="en" sz="1300" b="1">
                <a:solidFill>
                  <a:srgbClr val="676767"/>
                </a:solidFill>
                <a:highlight>
                  <a:schemeClr val="lt1"/>
                </a:highlight>
              </a:rPr>
              <a:t>new member acquisition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6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RISC-V Events: Who attends</a:t>
            </a:r>
            <a:endParaRPr/>
          </a:p>
        </p:txBody>
      </p:sp>
      <p:sp>
        <p:nvSpPr>
          <p:cNvPr id="1113" name="Google Shape;1113;p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Target Audience:</a:t>
            </a:r>
            <a:endParaRPr sz="15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Chip design and manufacturers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Cloud / Hyperscale companies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Solution and testing providers in the area of chip development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Technical Management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Executive Leadership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Product Managers and Product Marketing</a:t>
            </a:r>
            <a:endParaRPr sz="1100">
              <a:solidFill>
                <a:schemeClr val="dk2"/>
              </a:solidFill>
            </a:endParaRPr>
          </a:p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End-users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2"/>
                </a:solidFill>
              </a:rPr>
              <a:t>Industries:</a:t>
            </a:r>
            <a:endParaRPr sz="13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IoT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IA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Sensor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Storage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Wireless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Automotive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Industrial automation</a:t>
            </a:r>
            <a:endParaRPr sz="1100">
              <a:solidFill>
                <a:schemeClr val="dk2"/>
              </a:solidFill>
            </a:endParaRPr>
          </a:p>
          <a:p>
            <a:pPr marL="342900" lvl="0" indent="-234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orbel"/>
              <a:buChar char="●"/>
            </a:pPr>
            <a:r>
              <a:rPr lang="en" sz="1100">
                <a:solidFill>
                  <a:schemeClr val="dk2"/>
                </a:solidFill>
              </a:rPr>
              <a:t>Aerospace</a:t>
            </a:r>
            <a:endParaRPr sz="1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14" name="Google Shape;1114;p1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Job Titles from last year’s roadshows</a:t>
            </a:r>
            <a:endParaRPr sz="1800">
              <a:solidFill>
                <a:schemeClr val="dk2"/>
              </a:solidFill>
            </a:endParaRPr>
          </a:p>
          <a:p>
            <a:pPr marL="3429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rbel"/>
              <a:buChar char="●"/>
            </a:pPr>
            <a:r>
              <a:rPr lang="en" sz="1500">
                <a:solidFill>
                  <a:schemeClr val="dk2"/>
                </a:solidFill>
              </a:rPr>
              <a:t>C-Suite: CEO, CTO</a:t>
            </a:r>
            <a:endParaRPr sz="1500">
              <a:solidFill>
                <a:schemeClr val="dk2"/>
              </a:solidFill>
            </a:endParaRPr>
          </a:p>
          <a:p>
            <a:pPr marL="34290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Vice President, Senior Technologist, Principle Engineer, Technical Staff</a:t>
            </a:r>
            <a:endParaRPr sz="1500">
              <a:solidFill>
                <a:schemeClr val="dk2"/>
              </a:solidFill>
            </a:endParaRPr>
          </a:p>
          <a:p>
            <a:pPr marL="3429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rbel"/>
              <a:buChar char="●"/>
            </a:pPr>
            <a:r>
              <a:rPr lang="en" sz="1500">
                <a:solidFill>
                  <a:schemeClr val="dk2"/>
                </a:solidFill>
              </a:rPr>
              <a:t>Design Engineering Manager, System Software Architect</a:t>
            </a:r>
            <a:endParaRPr sz="1500">
              <a:solidFill>
                <a:schemeClr val="dk2"/>
              </a:solidFill>
            </a:endParaRPr>
          </a:p>
          <a:p>
            <a:pPr marL="3429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rbel"/>
              <a:buChar char="●"/>
            </a:pPr>
            <a:r>
              <a:rPr lang="en" sz="1500">
                <a:solidFill>
                  <a:schemeClr val="dk2"/>
                </a:solidFill>
              </a:rPr>
              <a:t>Engineer: R&amp;D, Embedded, System, Applications, FPGA, SW Design &amp; Development, Security Design, Test</a:t>
            </a:r>
            <a:endParaRPr sz="1500">
              <a:solidFill>
                <a:schemeClr val="dk2"/>
              </a:solidFill>
            </a:endParaRPr>
          </a:p>
          <a:p>
            <a:pPr marL="3429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rbel"/>
              <a:buChar char="●"/>
            </a:pPr>
            <a:r>
              <a:rPr lang="en" sz="1500">
                <a:solidFill>
                  <a:schemeClr val="dk2"/>
                </a:solidFill>
              </a:rPr>
              <a:t>Developer: FPGA, Embedded software, SOC Design, </a:t>
            </a:r>
            <a:endParaRPr sz="1500">
              <a:solidFill>
                <a:schemeClr val="dk2"/>
              </a:solidFill>
            </a:endParaRPr>
          </a:p>
          <a:p>
            <a:pPr marL="34290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orbel"/>
              <a:buChar char="●"/>
            </a:pPr>
            <a:r>
              <a:rPr lang="en" sz="1500">
                <a:solidFill>
                  <a:schemeClr val="dk2"/>
                </a:solidFill>
              </a:rPr>
              <a:t>Product Marketing, Sales, Marketing</a:t>
            </a:r>
            <a:endParaRPr sz="2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6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event types</a:t>
            </a:r>
            <a:endParaRPr/>
          </a:p>
        </p:txBody>
      </p:sp>
      <p:sp>
        <p:nvSpPr>
          <p:cNvPr id="1120" name="Google Shape;1120;p169"/>
          <p:cNvSpPr txBox="1"/>
          <p:nvPr/>
        </p:nvSpPr>
        <p:spPr>
          <a:xfrm>
            <a:off x="139425" y="1509287"/>
            <a:ext cx="2085000" cy="31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RISC-V hosted events.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Our flagship Summit events in Europe, China, and North America.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RISC-V Forums such as single-topic webinars, workshops, and roadshows.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1" name="Google Shape;1121;p169"/>
          <p:cNvSpPr txBox="1"/>
          <p:nvPr/>
        </p:nvSpPr>
        <p:spPr>
          <a:xfrm>
            <a:off x="2407134" y="1504170"/>
            <a:ext cx="20862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2" name="Google Shape;1122;p169"/>
          <p:cNvSpPr txBox="1"/>
          <p:nvPr/>
        </p:nvSpPr>
        <p:spPr>
          <a:xfrm>
            <a:off x="4676025" y="1504170"/>
            <a:ext cx="2085000" cy="3145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3" name="Google Shape;1123;p169"/>
          <p:cNvSpPr txBox="1"/>
          <p:nvPr/>
        </p:nvSpPr>
        <p:spPr>
          <a:xfrm>
            <a:off x="139549" y="1006794"/>
            <a:ext cx="20862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4" name="Google Shape;1124;p169"/>
          <p:cNvSpPr txBox="1"/>
          <p:nvPr/>
        </p:nvSpPr>
        <p:spPr>
          <a:xfrm>
            <a:off x="2409881" y="1006794"/>
            <a:ext cx="2086200" cy="493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5" name="Google Shape;1125;p169"/>
          <p:cNvSpPr txBox="1"/>
          <p:nvPr/>
        </p:nvSpPr>
        <p:spPr>
          <a:xfrm>
            <a:off x="4676583" y="1006775"/>
            <a:ext cx="2086200" cy="4938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6" name="Google Shape;1126;p169"/>
          <p:cNvSpPr txBox="1">
            <a:spLocks noGrp="1"/>
          </p:cNvSpPr>
          <p:nvPr>
            <p:ph type="body" idx="4294967295"/>
          </p:nvPr>
        </p:nvSpPr>
        <p:spPr>
          <a:xfrm>
            <a:off x="2455725" y="1491575"/>
            <a:ext cx="1989000" cy="31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RISC-V Days &lt;city&gt;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Events are organized and held by our regional RISC-V alliances.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RISC-V supported and promoted.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</p:txBody>
      </p:sp>
      <p:sp>
        <p:nvSpPr>
          <p:cNvPr id="1127" name="Google Shape;1127;p169"/>
          <p:cNvSpPr txBox="1">
            <a:spLocks noGrp="1"/>
          </p:cNvSpPr>
          <p:nvPr>
            <p:ph type="body" idx="4294967295"/>
          </p:nvPr>
        </p:nvSpPr>
        <p:spPr>
          <a:xfrm>
            <a:off x="4733166" y="1450500"/>
            <a:ext cx="1989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Events that focus on technology, industry verticals, and open source. 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The goal is for RISC-V to be represented across a variety of relevant technical and industry events.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</p:txBody>
      </p:sp>
      <p:sp>
        <p:nvSpPr>
          <p:cNvPr id="1128" name="Google Shape;1128;p169"/>
          <p:cNvSpPr txBox="1">
            <a:spLocks noGrp="1"/>
          </p:cNvSpPr>
          <p:nvPr>
            <p:ph type="title" idx="4294967295"/>
          </p:nvPr>
        </p:nvSpPr>
        <p:spPr>
          <a:xfrm>
            <a:off x="210950" y="964325"/>
            <a:ext cx="1935900" cy="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RISC-V Hosted &amp; Supported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29" name="Google Shape;1129;p169"/>
          <p:cNvSpPr txBox="1">
            <a:spLocks noGrp="1"/>
          </p:cNvSpPr>
          <p:nvPr>
            <p:ph type="title" idx="4294967295"/>
          </p:nvPr>
        </p:nvSpPr>
        <p:spPr>
          <a:xfrm>
            <a:off x="2482098" y="1056900"/>
            <a:ext cx="1935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RISC-V Regional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30" name="Google Shape;1130;p169"/>
          <p:cNvSpPr txBox="1">
            <a:spLocks noGrp="1"/>
          </p:cNvSpPr>
          <p:nvPr>
            <p:ph type="title" idx="4294967295"/>
          </p:nvPr>
        </p:nvSpPr>
        <p:spPr>
          <a:xfrm>
            <a:off x="4736337" y="1056875"/>
            <a:ext cx="1935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Industry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131" name="Google Shape;1131;p169"/>
          <p:cNvSpPr txBox="1"/>
          <p:nvPr/>
        </p:nvSpPr>
        <p:spPr>
          <a:xfrm>
            <a:off x="6962025" y="1504170"/>
            <a:ext cx="2085000" cy="3145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2" name="Google Shape;1132;p169"/>
          <p:cNvSpPr txBox="1"/>
          <p:nvPr/>
        </p:nvSpPr>
        <p:spPr>
          <a:xfrm>
            <a:off x="6962583" y="1006775"/>
            <a:ext cx="2086200" cy="493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3" name="Google Shape;1133;p169"/>
          <p:cNvSpPr txBox="1">
            <a:spLocks noGrp="1"/>
          </p:cNvSpPr>
          <p:nvPr>
            <p:ph type="body" idx="4294967295"/>
          </p:nvPr>
        </p:nvSpPr>
        <p:spPr>
          <a:xfrm>
            <a:off x="7010341" y="1458567"/>
            <a:ext cx="1989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Organized by RISC-V Ambassadors and community members.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These local events bring together the community for learning.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69"/>
          <p:cNvSpPr txBox="1">
            <a:spLocks noGrp="1"/>
          </p:cNvSpPr>
          <p:nvPr>
            <p:ph type="title" idx="4294967295"/>
          </p:nvPr>
        </p:nvSpPr>
        <p:spPr>
          <a:xfrm>
            <a:off x="7022337" y="1056875"/>
            <a:ext cx="1935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Community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7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RISC-V Hosted &amp; Supported Events</a:t>
            </a:r>
            <a:endParaRPr sz="3000"/>
          </a:p>
        </p:txBody>
      </p:sp>
      <p:sp>
        <p:nvSpPr>
          <p:cNvPr id="1140" name="Google Shape;1140;p170"/>
          <p:cNvSpPr txBox="1">
            <a:spLocks noGrp="1"/>
          </p:cNvSpPr>
          <p:nvPr>
            <p:ph type="body" idx="1"/>
          </p:nvPr>
        </p:nvSpPr>
        <p:spPr>
          <a:xfrm>
            <a:off x="454425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Our flagship events held in 3 geographies:</a:t>
            </a:r>
            <a:endParaRPr sz="1400"/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Europe: Spring</a:t>
            </a:r>
            <a:endParaRPr sz="1400"/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China: Summer</a:t>
            </a:r>
            <a:endParaRPr sz="1400"/>
          </a:p>
          <a:p>
            <a:pPr marL="28575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North America: Winter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Formats:</a:t>
            </a:r>
            <a:endParaRPr sz="14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RISC-V organized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Keynotes, multiple tracks, networking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Sponsorships to cover costs</a:t>
            </a:r>
            <a:endParaRPr sz="1400"/>
          </a:p>
        </p:txBody>
      </p:sp>
      <p:sp>
        <p:nvSpPr>
          <p:cNvPr id="1141" name="Google Shape;1141;p170"/>
          <p:cNvSpPr txBox="1">
            <a:spLocks noGrp="1"/>
          </p:cNvSpPr>
          <p:nvPr>
            <p:ph type="body" idx="2"/>
          </p:nvPr>
        </p:nvSpPr>
        <p:spPr>
          <a:xfrm>
            <a:off x="3235550" y="154307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Smaller virtual or regional events focused heavily on RISC-V technologies and learning.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Formats:</a:t>
            </a:r>
            <a:endParaRPr sz="14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RISC-V organized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Short-form, single-topic webinars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Workshops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Roadshows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Hands-on learning events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Sponsorships to cover costs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1142" name="Google Shape;1142;p170"/>
          <p:cNvSpPr txBox="1">
            <a:spLocks noGrp="1"/>
          </p:cNvSpPr>
          <p:nvPr>
            <p:ph type="body" idx="3"/>
          </p:nvPr>
        </p:nvSpPr>
        <p:spPr>
          <a:xfrm>
            <a:off x="6074875" y="1543025"/>
            <a:ext cx="2397000" cy="31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Regional events organized by the community.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RISC-V supported and promoted.</a:t>
            </a:r>
            <a:endParaRPr sz="1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Formats:</a:t>
            </a:r>
            <a:endParaRPr sz="14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RISC-V Day &lt;city&gt;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Keynotes, multiple tracks, networking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Organized, managed, and paid for by the community</a:t>
            </a:r>
            <a:endParaRPr sz="1200"/>
          </a:p>
          <a:p>
            <a:pPr marL="17145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RISC-V supported</a:t>
            </a:r>
            <a:endParaRPr sz="1200"/>
          </a:p>
        </p:txBody>
      </p:sp>
      <p:sp>
        <p:nvSpPr>
          <p:cNvPr id="1143" name="Google Shape;1143;p170"/>
          <p:cNvSpPr txBox="1">
            <a:spLocks noGrp="1"/>
          </p:cNvSpPr>
          <p:nvPr>
            <p:ph type="title" idx="4"/>
          </p:nvPr>
        </p:nvSpPr>
        <p:spPr>
          <a:xfrm>
            <a:off x="454425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Summit</a:t>
            </a:r>
            <a:endParaRPr/>
          </a:p>
        </p:txBody>
      </p:sp>
      <p:sp>
        <p:nvSpPr>
          <p:cNvPr id="1144" name="Google Shape;1144;p170"/>
          <p:cNvSpPr txBox="1">
            <a:spLocks noGrp="1"/>
          </p:cNvSpPr>
          <p:nvPr>
            <p:ph type="title" idx="5"/>
          </p:nvPr>
        </p:nvSpPr>
        <p:spPr>
          <a:xfrm>
            <a:off x="3282063" y="1056900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Forums</a:t>
            </a:r>
            <a:endParaRPr/>
          </a:p>
        </p:txBody>
      </p:sp>
      <p:sp>
        <p:nvSpPr>
          <p:cNvPr id="1145" name="Google Shape;1145;p170"/>
          <p:cNvSpPr txBox="1">
            <a:spLocks noGrp="1"/>
          </p:cNvSpPr>
          <p:nvPr>
            <p:ph type="title" idx="6"/>
          </p:nvPr>
        </p:nvSpPr>
        <p:spPr>
          <a:xfrm>
            <a:off x="6089325" y="1056875"/>
            <a:ext cx="2333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Days</a:t>
            </a:r>
            <a:endParaRPr/>
          </a:p>
        </p:txBody>
      </p:sp>
      <p:pic>
        <p:nvPicPr>
          <p:cNvPr id="1146" name="Google Shape;1146;p17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5641" y="1020251"/>
            <a:ext cx="466900" cy="4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7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9425" y="641800"/>
            <a:ext cx="2085350" cy="5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7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Forums</a:t>
            </a:r>
            <a:endParaRPr/>
          </a:p>
        </p:txBody>
      </p:sp>
      <p:sp>
        <p:nvSpPr>
          <p:cNvPr id="1153" name="Google Shape;1153;p171"/>
          <p:cNvSpPr txBox="1">
            <a:spLocks noGrp="1"/>
          </p:cNvSpPr>
          <p:nvPr>
            <p:ph type="body" idx="1"/>
          </p:nvPr>
        </p:nvSpPr>
        <p:spPr>
          <a:xfrm>
            <a:off x="391700" y="964325"/>
            <a:ext cx="3748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Short-form, single-topic events</a:t>
            </a:r>
            <a:endParaRPr/>
          </a:p>
        </p:txBody>
      </p:sp>
      <p:sp>
        <p:nvSpPr>
          <p:cNvPr id="1154" name="Google Shape;1154;p171"/>
          <p:cNvSpPr txBox="1">
            <a:spLocks noGrp="1"/>
          </p:cNvSpPr>
          <p:nvPr>
            <p:ph type="body" idx="1"/>
          </p:nvPr>
        </p:nvSpPr>
        <p:spPr>
          <a:xfrm>
            <a:off x="5024550" y="1517875"/>
            <a:ext cx="1942200" cy="11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Schedule Announced</a:t>
            </a: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Register!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Currently Registered - 220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155" name="Google Shape;1155;p171"/>
          <p:cNvSpPr txBox="1"/>
          <p:nvPr/>
        </p:nvSpPr>
        <p:spPr>
          <a:xfrm>
            <a:off x="7343875" y="1441000"/>
            <a:ext cx="138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Sponsored By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6" name="Google Shape;1156;p171">
            <a:hlinkClick r:id="rId5"/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248" y="1813775"/>
            <a:ext cx="1480350" cy="8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71">
            <a:hlinkClick r:id="rId7"/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750" y="1517875"/>
            <a:ext cx="2906079" cy="11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71">
            <a:hlinkClick r:id="rId9"/>
          </p:cNvPr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25" y="3036075"/>
            <a:ext cx="2906075" cy="11950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71"/>
          <p:cNvSpPr txBox="1"/>
          <p:nvPr/>
        </p:nvSpPr>
        <p:spPr>
          <a:xfrm>
            <a:off x="3444750" y="1822463"/>
            <a:ext cx="1579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June 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16:00 - 19:00 CEST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0" name="Google Shape;1160;p171"/>
          <p:cNvSpPr txBox="1">
            <a:spLocks noGrp="1"/>
          </p:cNvSpPr>
          <p:nvPr>
            <p:ph type="body" idx="1"/>
          </p:nvPr>
        </p:nvSpPr>
        <p:spPr>
          <a:xfrm>
            <a:off x="5024550" y="3118075"/>
            <a:ext cx="1942200" cy="11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CFP and Registration Open May 17</a:t>
            </a:r>
            <a:endParaRPr sz="3000"/>
          </a:p>
        </p:txBody>
      </p:sp>
      <p:sp>
        <p:nvSpPr>
          <p:cNvPr id="1161" name="Google Shape;1161;p171"/>
          <p:cNvSpPr txBox="1"/>
          <p:nvPr/>
        </p:nvSpPr>
        <p:spPr>
          <a:xfrm>
            <a:off x="7343875" y="3041200"/>
            <a:ext cx="138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Sponsored By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2" name="Google Shape;1162;p171">
            <a:hlinkClick r:id="rId5"/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248" y="3413975"/>
            <a:ext cx="1480350" cy="8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71"/>
          <p:cNvSpPr txBox="1"/>
          <p:nvPr/>
        </p:nvSpPr>
        <p:spPr>
          <a:xfrm>
            <a:off x="3444750" y="3422675"/>
            <a:ext cx="1677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July 21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8:00 - 11:00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China Standard Time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7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Days India</a:t>
            </a:r>
            <a:endParaRPr/>
          </a:p>
        </p:txBody>
      </p:sp>
      <p:sp>
        <p:nvSpPr>
          <p:cNvPr id="1169" name="Google Shape;1169;p1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Date(s):</a:t>
            </a:r>
            <a:r>
              <a:rPr lang="en" sz="1600"/>
              <a:t> July 9-10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Location:</a:t>
            </a:r>
            <a:r>
              <a:rPr lang="en" sz="1600"/>
              <a:t> Chennai – India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Format:</a:t>
            </a:r>
            <a:r>
              <a:rPr lang="en" sz="1600"/>
              <a:t> Online and In-Person</a:t>
            </a:r>
            <a:endParaRPr sz="1200"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Keynote, Invited Talk, and Plenary</a:t>
            </a:r>
            <a:endParaRPr sz="1200"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Themes: Security, Fault Tolerance, AI / ML, Architecture, Products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Host:</a:t>
            </a:r>
            <a:r>
              <a:rPr lang="en" sz="1600"/>
              <a:t> Jointly Organised by IIT Madras, RISC V International, and IITM Pravartak Technologies Foundation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Additional Information:</a:t>
            </a:r>
            <a:endParaRPr sz="16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CFP: Opening April 5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Sponsorships: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Email for information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additional information,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email</a:t>
            </a:r>
            <a:r>
              <a:rPr lang="en" sz="1200"/>
              <a:t> </a:t>
            </a:r>
            <a:endParaRPr sz="1200"/>
          </a:p>
        </p:txBody>
      </p:sp>
      <p:sp>
        <p:nvSpPr>
          <p:cNvPr id="1170" name="Google Shape;1170;p172"/>
          <p:cNvSpPr/>
          <p:nvPr/>
        </p:nvSpPr>
        <p:spPr>
          <a:xfrm>
            <a:off x="1788816" y="1962150"/>
            <a:ext cx="5566637" cy="12196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On hold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4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897" name="Google Shape;897;p1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us about your organization!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749"/>
              </a:buClr>
              <a:buSzPts val="1800"/>
              <a:buFont typeface="Century Gothic"/>
              <a:buChar char="–"/>
            </a:pPr>
            <a:r>
              <a:rPr lang="en" sz="1800"/>
              <a:t>Company background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4749"/>
              </a:buClr>
              <a:buSzPts val="1800"/>
              <a:buFont typeface="Century Gothic"/>
              <a:buChar char="–"/>
            </a:pPr>
            <a:r>
              <a:rPr lang="en" sz="1800"/>
              <a:t>Your goals in joining RISC-V</a:t>
            </a:r>
            <a:endParaRPr sz="180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EA1"/>
              </a:buClr>
              <a:buSzPts val="1800"/>
              <a:buFont typeface="Century Gothic"/>
              <a:buChar char="–"/>
            </a:pPr>
            <a:r>
              <a:rPr lang="en" sz="1800"/>
              <a:t>Describe your work with RISC-V technologies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7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World Conference China</a:t>
            </a:r>
            <a:endParaRPr/>
          </a:p>
        </p:txBody>
      </p:sp>
      <p:sp>
        <p:nvSpPr>
          <p:cNvPr id="1176" name="Google Shape;1176;p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Date(s):</a:t>
            </a:r>
            <a:r>
              <a:rPr lang="en" sz="1600"/>
              <a:t> June 22 - 24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With 5~8 co-located workshops, tutorials, and seminars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Location:</a:t>
            </a:r>
            <a:r>
              <a:rPr lang="en" sz="1600"/>
              <a:t> ShanghaiTech University, Shanghai, China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Format:</a:t>
            </a:r>
            <a:r>
              <a:rPr lang="en" sz="1600"/>
              <a:t> Online + in-person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In-person: 1,000 ~ 2,000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Online: more than 10,000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Booths: 50~80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Host:</a:t>
            </a:r>
            <a:r>
              <a:rPr lang="en" sz="1600"/>
              <a:t> RISC-V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ISCAS and ShanghaiTech as co-host; CRVIC and CRVA, CNRV as co-organizers</a:t>
            </a:r>
            <a:endParaRPr sz="12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b="1"/>
              <a:t>Additional Information:</a:t>
            </a:r>
            <a:endParaRPr sz="16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Sponsorships: 5 Diamond are sold out; 2 gold, 3 silver, and several bronze are available. Interested - email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china@riscv.org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additional information, email </a:t>
            </a:r>
            <a:r>
              <a:rPr lang="en" sz="1200" u="sng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china@riscv.org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74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Non-RISC-V Events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7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1 Events 2021</a:t>
            </a:r>
            <a:endParaRPr/>
          </a:p>
        </p:txBody>
      </p:sp>
      <p:sp>
        <p:nvSpPr>
          <p:cNvPr id="1187" name="Google Shape;1187;p175"/>
          <p:cNvSpPr txBox="1"/>
          <p:nvPr/>
        </p:nvSpPr>
        <p:spPr>
          <a:xfrm>
            <a:off x="311700" y="911325"/>
            <a:ext cx="835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Major event. RISC-V investment. Goal is to recover costs through sponsorships.</a:t>
            </a:r>
            <a:endParaRPr sz="1200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88" name="Google Shape;1188;p175"/>
          <p:cNvGraphicFramePr/>
          <p:nvPr/>
        </p:nvGraphicFramePr>
        <p:xfrm>
          <a:off x="109538" y="143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{8B9D8309-A544-44A4-B44F-4D103FD585B3}</a:tableStyleId>
              </a:tblPr>
              <a:tblGrid>
                <a:gridCol w="3246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4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3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2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Tier 1 Events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Conference Date(s)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Session Dates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Tier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CFP Due Date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Schedule announce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ISC High Performance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24 - July 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6/24/2021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Program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SC21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November 14 - 19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11/14/2021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St. Louis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Multiple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Design Automation Conference DAC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December 5 - 9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12/5/2021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San Francisco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January 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7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2 Events 2021</a:t>
            </a:r>
            <a:endParaRPr/>
          </a:p>
        </p:txBody>
      </p:sp>
      <p:sp>
        <p:nvSpPr>
          <p:cNvPr id="1194" name="Google Shape;1194;p176"/>
          <p:cNvSpPr txBox="1"/>
          <p:nvPr/>
        </p:nvSpPr>
        <p:spPr>
          <a:xfrm>
            <a:off x="311700" y="911325"/>
            <a:ext cx="8359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RISC-V sponsored events.  Members are encouraged to participate through their own sponsorships, presentations, and promotion of RISC-V activities.</a:t>
            </a:r>
            <a:endParaRPr sz="1200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95" name="Google Shape;1195;p176"/>
          <p:cNvGraphicFramePr/>
          <p:nvPr/>
        </p:nvGraphicFramePr>
        <p:xfrm>
          <a:off x="117350" y="149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{8B9D8309-A544-44A4-B44F-4D103FD585B3}</a:tableStyleId>
              </a:tblPr>
              <a:tblGrid>
                <a:gridCol w="3018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0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1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84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Tier 2 Events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Conference Date(s)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Session Dates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Tier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CFP Due Date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Schedule announce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Zephyr Developer Summit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6/8/2021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April 20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LF Open Source Summit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Sept 28 - Oct 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9/28/2021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Seattle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June 13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July 29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9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Embedded Tech Conference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22 - 24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6/22/2021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San Jose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HotChips 33 2021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August 22 - 24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8/22/2021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TBD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CFP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Day Taipei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Taiwan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/>
                        </a:rPr>
                        <a:t>AI Hardware Summit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Sept 14-16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9/14/2021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Mountain View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0"/>
                        </a:rPr>
                        <a:t>Linux Plumbers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Sept 27 - 29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9/27/2021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Dublin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1"/>
                        </a:rPr>
                        <a:t>Linux Foundation Member Summit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 2 - 4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11/2/2021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Napa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N/A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2"/>
                        </a:rPr>
                        <a:t>Open Source Summit China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Day Vietnam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Day Tokyo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Japan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/>
                        </a:rPr>
                        <a:t>Automotive Linux Summit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Winter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Tokyo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7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Tier 3 Events 2021</a:t>
            </a:r>
            <a:endParaRPr sz="2700"/>
          </a:p>
        </p:txBody>
      </p:sp>
      <p:sp>
        <p:nvSpPr>
          <p:cNvPr id="1201" name="Google Shape;1201;p177"/>
          <p:cNvSpPr txBox="1"/>
          <p:nvPr/>
        </p:nvSpPr>
        <p:spPr>
          <a:xfrm>
            <a:off x="311700" y="430550"/>
            <a:ext cx="83592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RISC-V will not be sponsoring.  Members are encouraged to participate through their own sponsorships, presentations, and promotion of RISC-V activities.</a:t>
            </a:r>
            <a:endParaRPr sz="1000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202" name="Google Shape;1202;p177"/>
          <p:cNvGraphicFramePr/>
          <p:nvPr/>
        </p:nvGraphicFramePr>
        <p:xfrm>
          <a:off x="172225" y="851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{8B9D8309-A544-44A4-B44F-4D103FD585B3}</a:tableStyleId>
              </a:tblPr>
              <a:tblGrid>
                <a:gridCol w="344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1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KubeCon + CloudNativeCon Europe 2021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 4-7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5/4/2021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Schedule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RISC-V Con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5/28/2021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International Conference on Supercomputing 2021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 14-17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6/14/2021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Program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Workshop on Computer Architecture Research with RISC-V (CARRV)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6/17/2021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May 7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9"/>
                        </a:rPr>
                        <a:t>Hardwear.io USA 2021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July 9-10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7/9/2021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0"/>
                        </a:rPr>
                        <a:t>May 15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1"/>
                        </a:rPr>
                        <a:t>FPGA Conference Europe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July 6 - 8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7/6/2021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Munich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2"/>
                        </a:rPr>
                        <a:t>March 18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3"/>
                        </a:rPr>
                        <a:t>Supercomputing Frontiers 2021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7/19/2021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4"/>
                        </a:rPr>
                        <a:t>May 16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5"/>
                        </a:rPr>
                        <a:t>3D &amp; Systems Summit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 1-3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9/1/2021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6"/>
                        </a:rPr>
                        <a:t>Computex Taipei 2021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1-4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7"/>
                        </a:rPr>
                        <a:t>Flash Memory Summit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Aug 4-6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8/4/2021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Santa Clara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18"/>
                        </a:rPr>
                        <a:t>IEEE Host Symposium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 5 - 8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12/5/2021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Washington DC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9"/>
                        </a:rPr>
                        <a:t>April 27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20"/>
                        </a:rPr>
                        <a:t>Hyperledger Global Forum</a:t>
                      </a:r>
                      <a:endParaRPr sz="9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8 - 10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8-10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21"/>
                        </a:rPr>
                        <a:t>March 12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April 15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7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Pending Events 2021</a:t>
            </a:r>
            <a:endParaRPr sz="2900"/>
          </a:p>
        </p:txBody>
      </p:sp>
      <p:sp>
        <p:nvSpPr>
          <p:cNvPr id="1208" name="Google Shape;1208;p178"/>
          <p:cNvSpPr txBox="1"/>
          <p:nvPr/>
        </p:nvSpPr>
        <p:spPr>
          <a:xfrm>
            <a:off x="311700" y="582950"/>
            <a:ext cx="835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More information is needed about the event (date, location, CFP, etc.) before moving to a tier</a:t>
            </a:r>
            <a:endParaRPr sz="1000" i="1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209" name="Google Shape;1209;p178"/>
          <p:cNvGraphicFramePr/>
          <p:nvPr/>
        </p:nvGraphicFramePr>
        <p:xfrm>
          <a:off x="323675" y="1150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{8B9D8309-A544-44A4-B44F-4D103FD585B3}</a:tableStyleId>
              </a:tblPr>
              <a:tblGrid>
                <a:gridCol w="3165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75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4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3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 Events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Conference Date(s)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RISC-V Session Dates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Location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Tier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CFP Due Date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Schedule announce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Grace Hopper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Sept 26 - 29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9/26/2021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April 2021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June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LF Open Source Leadership Summit China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1H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China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 Core Summit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 2020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edacentrum workshop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 2020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Hardwear.io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2H 2020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World Internet Conference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 2021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3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European Processor Initiative</a:t>
                      </a:r>
                      <a:endParaRPr sz="1100" u="sng">
                        <a:solidFill>
                          <a:schemeClr val="hlink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Pending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0" marT="0" marB="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79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and Visibility benefits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Share your products and progress with RISC-V! </a:t>
            </a:r>
            <a:endParaRPr sz="2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8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Events</a:t>
            </a:r>
            <a:endParaRPr/>
          </a:p>
        </p:txBody>
      </p:sp>
      <p:sp>
        <p:nvSpPr>
          <p:cNvPr id="1220" name="Google Shape;1220;p180"/>
          <p:cNvSpPr txBox="1">
            <a:spLocks noGrp="1"/>
          </p:cNvSpPr>
          <p:nvPr>
            <p:ph type="body" idx="1"/>
          </p:nvPr>
        </p:nvSpPr>
        <p:spPr>
          <a:xfrm>
            <a:off x="311700" y="964325"/>
            <a:ext cx="8520600" cy="36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</a:rPr>
              <a:t>Participating with RISC-V in industry events </a:t>
            </a:r>
            <a:endParaRPr sz="2000" b="1">
              <a:solidFill>
                <a:schemeClr val="dk2"/>
              </a:solidFill>
            </a:endParaRPr>
          </a:p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</a:rPr>
              <a:t>Shows your support for open source and RISC-V</a:t>
            </a:r>
            <a:endParaRPr sz="2000">
              <a:solidFill>
                <a:schemeClr val="dk2"/>
              </a:solidFill>
            </a:endParaRPr>
          </a:p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</a:rPr>
              <a:t>Opportunity to demonstrate your knowledge and leadership to the community</a:t>
            </a:r>
            <a:endParaRPr sz="2000">
              <a:solidFill>
                <a:schemeClr val="dk2"/>
              </a:solidFill>
            </a:endParaRPr>
          </a:p>
          <a:p>
            <a:pPr marL="3429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</a:rPr>
              <a:t>Demo your products and collect leads</a:t>
            </a:r>
            <a:endParaRPr/>
          </a:p>
        </p:txBody>
      </p:sp>
      <p:pic>
        <p:nvPicPr>
          <p:cNvPr id="1221" name="Google Shape;1221;p180">
            <a:hlinkClick r:id="rId3"/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773" y="3012838"/>
            <a:ext cx="3237650" cy="133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180">
            <a:hlinkClick r:id="rId5"/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025" y="3012850"/>
            <a:ext cx="3237651" cy="1330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8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Blog</a:t>
            </a:r>
            <a:r>
              <a:rPr lang="en"/>
              <a:t> </a:t>
            </a:r>
            <a:endParaRPr/>
          </a:p>
        </p:txBody>
      </p:sp>
      <p:sp>
        <p:nvSpPr>
          <p:cNvPr id="1228" name="Google Shape;1228;p181"/>
          <p:cNvSpPr txBox="1">
            <a:spLocks noGrp="1"/>
          </p:cNvSpPr>
          <p:nvPr>
            <p:ph type="body" idx="1"/>
          </p:nvPr>
        </p:nvSpPr>
        <p:spPr>
          <a:xfrm>
            <a:off x="311700" y="3038800"/>
            <a:ext cx="8398800" cy="18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The RISC-V blog program is a great way to showcase leadership and industry commentary, as well as share technical information on your work with RISC-V.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Members can submit content to publish on riscv.org and we promote on social, as well as a link to the member website to drive traffic.</a:t>
            </a:r>
            <a:endParaRPr sz="1700">
              <a:solidFill>
                <a:srgbClr val="00214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9" name="Google Shape;1229;p18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75" y="966001"/>
            <a:ext cx="7788175" cy="20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8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</a:t>
            </a:r>
            <a:endParaRPr/>
          </a:p>
        </p:txBody>
      </p:sp>
      <p:sp>
        <p:nvSpPr>
          <p:cNvPr id="1235" name="Google Shape;1235;p1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Case studies help elevate the technical conversations to business objectives and challenges, showing the use and adoption of RISC-V across multiple industries and use cases.</a:t>
            </a:r>
            <a:endParaRPr sz="10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182"/>
          <p:cNvSpPr txBox="1"/>
          <p:nvPr/>
        </p:nvSpPr>
        <p:spPr>
          <a:xfrm>
            <a:off x="366825" y="2481475"/>
            <a:ext cx="8465400" cy="22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Corbel"/>
                <a:ea typeface="Corbel"/>
                <a:cs typeface="Corbel"/>
                <a:sym typeface="Corbel"/>
              </a:rPr>
              <a:t>As a member, we will publish your case study!</a:t>
            </a:r>
            <a:endParaRPr sz="1700" b="1">
              <a:solidFill>
                <a:schemeClr val="accent3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Case studies will be highlighted on our website and shared via our wide-reaching media channels and analyst relationships.</a:t>
            </a:r>
            <a:endParaRPr sz="2200">
              <a:solidFill>
                <a:schemeClr val="dk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RISC-V Team</a:t>
            </a:r>
            <a:endParaRPr/>
          </a:p>
        </p:txBody>
      </p:sp>
      <p:sp>
        <p:nvSpPr>
          <p:cNvPr id="903" name="Google Shape;903;p147"/>
          <p:cNvSpPr txBox="1"/>
          <p:nvPr/>
        </p:nvSpPr>
        <p:spPr>
          <a:xfrm>
            <a:off x="2116575" y="2368842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Calista Redmond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CEO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4" name="Google Shape;904;p14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2975" y="888550"/>
            <a:ext cx="1463039" cy="146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0150" y="900875"/>
            <a:ext cx="1463040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125" y="2937825"/>
            <a:ext cx="1463040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7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7325" y="900875"/>
            <a:ext cx="1463041" cy="1463052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47"/>
          <p:cNvSpPr txBox="1"/>
          <p:nvPr/>
        </p:nvSpPr>
        <p:spPr>
          <a:xfrm>
            <a:off x="3627239" y="2368842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Mark Himelstein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CTO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9" name="Google Shape;909;p147"/>
          <p:cNvSpPr txBox="1"/>
          <p:nvPr/>
        </p:nvSpPr>
        <p:spPr>
          <a:xfrm>
            <a:off x="4985500" y="2368850"/>
            <a:ext cx="17232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Kim McMahon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Director of Marketing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147"/>
          <p:cNvSpPr txBox="1"/>
          <p:nvPr/>
        </p:nvSpPr>
        <p:spPr>
          <a:xfrm>
            <a:off x="1539958" y="4400867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Stephano Cetola – Technical Program Manager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147"/>
          <p:cNvSpPr txBox="1"/>
          <p:nvPr/>
        </p:nvSpPr>
        <p:spPr>
          <a:xfrm>
            <a:off x="3246112" y="4400883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Jeffrey “Jefro” Osier-Mixon – Program Manager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2" name="Google Shape;912;p147"/>
          <p:cNvSpPr txBox="1"/>
          <p:nvPr/>
        </p:nvSpPr>
        <p:spPr>
          <a:xfrm>
            <a:off x="4952242" y="4400882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Megan Lehn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Program Manager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3" name="Google Shape;913;p147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5375" y="2937826"/>
            <a:ext cx="1463040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7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8450" y="2937825"/>
            <a:ext cx="1376149" cy="146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7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45" y="2937825"/>
            <a:ext cx="146304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47"/>
          <p:cNvSpPr txBox="1"/>
          <p:nvPr/>
        </p:nvSpPr>
        <p:spPr>
          <a:xfrm>
            <a:off x="6412251" y="4400882"/>
            <a:ext cx="1475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Jenni McGinnis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Program Manager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8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- Social</a:t>
            </a:r>
            <a:endParaRPr/>
          </a:p>
        </p:txBody>
      </p:sp>
      <p:sp>
        <p:nvSpPr>
          <p:cNvPr id="1242" name="Google Shape;1242;p183"/>
          <p:cNvSpPr txBox="1">
            <a:spLocks noGrp="1"/>
          </p:cNvSpPr>
          <p:nvPr>
            <p:ph type="body" idx="1"/>
          </p:nvPr>
        </p:nvSpPr>
        <p:spPr>
          <a:xfrm>
            <a:off x="311700" y="1011050"/>
            <a:ext cx="8520600" cy="18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RISC-V is happy to share community, member, and Ambassador content via our social channels!</a:t>
            </a:r>
            <a:endParaRPr sz="20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34290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2"/>
                </a:solidFill>
              </a:rPr>
              <a:t>Members can submit original content for our posting on our social channels</a:t>
            </a:r>
            <a:endParaRPr sz="1700">
              <a:solidFill>
                <a:schemeClr val="dk2"/>
              </a:solidFill>
            </a:endParaRPr>
          </a:p>
          <a:p>
            <a:pPr marL="342900" lvl="0" indent="-2730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Open Sans"/>
              <a:buChar char="●"/>
            </a:pPr>
            <a:r>
              <a:rPr lang="en" sz="1700">
                <a:solidFill>
                  <a:schemeClr val="dk2"/>
                </a:solidFill>
              </a:rPr>
              <a:t>Members and the community can submit content for re-sharing.</a:t>
            </a:r>
            <a:endParaRPr sz="17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3" name="Google Shape;1243;p18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50" y="2755475"/>
            <a:ext cx="2710646" cy="19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8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71" y="2790900"/>
            <a:ext cx="5215689" cy="19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 and Analysts</a:t>
            </a:r>
            <a:endParaRPr/>
          </a:p>
        </p:txBody>
      </p:sp>
      <p:sp>
        <p:nvSpPr>
          <p:cNvPr id="1250" name="Google Shape;1250;p184"/>
          <p:cNvSpPr txBox="1">
            <a:spLocks noGrp="1"/>
          </p:cNvSpPr>
          <p:nvPr>
            <p:ph type="body" idx="1"/>
          </p:nvPr>
        </p:nvSpPr>
        <p:spPr>
          <a:xfrm>
            <a:off x="311700" y="3050625"/>
            <a:ext cx="8520600" cy="16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member and community news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In the News</a:t>
            </a:r>
            <a:r>
              <a:rPr lang="en"/>
              <a:t>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Highlight member announcements via social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RISC-V team member quotes for member press releases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Options to submit member news and announcements and participate in media panels.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1" name="Google Shape;1251;p18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700" y="964327"/>
            <a:ext cx="7445248" cy="20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8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Branding</a:t>
            </a:r>
            <a:endParaRPr/>
          </a:p>
        </p:txBody>
      </p:sp>
      <p:sp>
        <p:nvSpPr>
          <p:cNvPr id="1257" name="Google Shape;1257;p1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As a member, use RISC-V branding in your marketing materials!</a:t>
            </a:r>
            <a:endParaRPr sz="20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 u="sng">
                <a:solidFill>
                  <a:schemeClr val="hlink"/>
                </a:solidFill>
                <a:latin typeface="Open Sans SemiBold"/>
                <a:ea typeface="Open Sans SemiBold"/>
                <a:cs typeface="Open Sans SemiBold"/>
                <a:sym typeface="Open Sans SemiBold"/>
                <a:hlinkClick r:id="rId3"/>
              </a:rPr>
              <a:t>Branding Guidelines and logos</a:t>
            </a:r>
            <a:endParaRPr sz="2000">
              <a:solidFill>
                <a:schemeClr val="dk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8" name="Google Shape;1258;p18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981" y="2303134"/>
            <a:ext cx="3568256" cy="111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8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44" y="2271191"/>
            <a:ext cx="1178963" cy="117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85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0125" y="2271199"/>
            <a:ext cx="2897142" cy="5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85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9825" y="3186307"/>
            <a:ext cx="1570100" cy="150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85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4575" y="3297400"/>
            <a:ext cx="1279874" cy="12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86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Navigating the community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8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Marketing Committee + Working Groups</a:t>
            </a:r>
            <a:endParaRPr sz="3300"/>
          </a:p>
        </p:txBody>
      </p:sp>
      <p:sp>
        <p:nvSpPr>
          <p:cNvPr id="1273" name="Google Shape;1273;p18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Participate in the marketing committee to engage with your peers, learn about member marketing benefits, and contribute.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74" name="Google Shape;1274;p187"/>
          <p:cNvSpPr txBox="1"/>
          <p:nvPr/>
        </p:nvSpPr>
        <p:spPr>
          <a:xfrm>
            <a:off x="280875" y="1753650"/>
            <a:ext cx="8520600" cy="27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 Committee</a:t>
            </a:r>
            <a:endParaRPr sz="13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Primary communication tool with members on RISC-V marketing initiatives.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2nd Tuesday of the month, 8am PT (5pm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 Content Committee</a:t>
            </a:r>
            <a:br>
              <a:rPr lang="en" sz="13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100">
                <a:solidFill>
                  <a:schemeClr val="accent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Discuss content topics such as website, exchange, and research.</a:t>
            </a:r>
            <a:endParaRPr sz="13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Last Tuesday of the month: 8am PT (5pm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Marketing Events Committee</a:t>
            </a:r>
            <a:endParaRPr sz="13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Discuss upcoming events and actions as well as event plans for future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Every other Thursday: 9am PT (6pm CEST)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214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8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Technical Working Groups</a:t>
            </a:r>
            <a:endParaRPr sz="3300"/>
          </a:p>
        </p:txBody>
      </p:sp>
      <p:sp>
        <p:nvSpPr>
          <p:cNvPr id="1280" name="Google Shape;1280;p188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The technical groups are the heart of RISC-V. These groups create and maintain the hardware ISA and other items around it, including test and debug frameworks, software specs, and other technical artifacts.  Visit our </a:t>
            </a: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Working Groups page</a:t>
            </a:r>
            <a:r>
              <a:rPr lang="en" sz="1400">
                <a:solidFill>
                  <a:schemeClr val="dk2"/>
                </a:solidFill>
              </a:rPr>
              <a:t> to find groups that fit your interests.</a:t>
            </a:r>
            <a:endParaRPr sz="1400">
              <a:solidFill>
                <a:srgbClr val="00214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2147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89"/>
          <p:cNvSpPr txBox="1">
            <a:spLocks noGrp="1"/>
          </p:cNvSpPr>
          <p:nvPr>
            <p:ph type="title"/>
          </p:nvPr>
        </p:nvSpPr>
        <p:spPr>
          <a:xfrm>
            <a:off x="600525" y="-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" sz="3100"/>
              <a:t>Group/Meeting Types &amp; Responsibilities</a:t>
            </a:r>
            <a:endParaRPr sz="3100"/>
          </a:p>
        </p:txBody>
      </p:sp>
      <p:graphicFrame>
        <p:nvGraphicFramePr>
          <p:cNvPr id="1286" name="Google Shape;1286;p189"/>
          <p:cNvGraphicFramePr/>
          <p:nvPr/>
        </p:nvGraphicFramePr>
        <p:xfrm>
          <a:off x="258381" y="82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{9C346DAA-C9CB-4F7F-8DEC-5B48B11A2786}</a:tableStyleId>
              </a:tblPr>
              <a:tblGrid>
                <a:gridCol w="320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Group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Responsibilities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Technical Steering Committee (TSC)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Delegation of responsibilities to organizational components below it, strategy, escalations, group &amp; chair &amp; preliminary charter approvals, ratification. voting (most discussion and notification by email, </a:t>
                      </a:r>
                      <a:r>
                        <a:rPr lang="en" sz="700" b="1"/>
                        <a:t>web page listing and supporting docs</a:t>
                      </a:r>
                      <a:r>
                        <a:rPr lang="en" sz="700"/>
                        <a:t>, automated voting system). The TSC has voting members and non-voting attendees. </a:t>
                      </a:r>
                      <a:r>
                        <a:rPr lang="en" sz="700">
                          <a:solidFill>
                            <a:schemeClr val="dk1"/>
                          </a:solidFill>
                        </a:rPr>
                        <a:t>The voting members include premiers and HC and IC chairs. (non-voting attendees are advisors and RISC-V staff -- no organization can be represented more than once)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Chief Technology Office (CTO)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Runs TSC voting process, both Chairs meetings, Strategy, organization, IT, roadmap, resources, escalations,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ISA Committees (IC)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" sz="700"/>
                        <a:t>Approve and oversee package for TSC vote for the creation of ISA Extension TGs and filling the chair and vice-chair vacancies for its TGs. Develop strategy for the groups under it and complete coverage of areas of responsibility under it including gaps.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Horizontal Committees (HC)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</a:rPr>
                        <a:t>Approve and oversee non-extension TGs, and has responsibilities to make sure that all Extension TGs cover the area overseen by the HC before ratification, Responsible for developing a holistic strategy and reaching out to the external ecoystem and community groups.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Horizontal Subcommittees (HSC)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It is a nested HC.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Task Groups (TG)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Must have charter that define deliverable work products: extension specifications, standards, requirements, best practices, etc.. TGs under the unpriv and priv SC can have ISA extension work products. TGs under HCs should not have ISA extension work products.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Special Interest Groups (SIG)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Topic discussion. No work product. Can be created by the TSC, ICs or HCs with TSC approval not required.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287" name="Google Shape;1287;p18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8" name="Google Shape;1288;p189"/>
          <p:cNvGraphicFramePr/>
          <p:nvPr/>
        </p:nvGraphicFramePr>
        <p:xfrm>
          <a:off x="258381" y="3694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{9C346DAA-C9CB-4F7F-8DEC-5B48B11A2786}</a:tableStyleId>
              </a:tblPr>
              <a:tblGrid>
                <a:gridCol w="320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Meeting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Responsibilities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Committee Chairs Meeting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TSC strategy discussions. Invitees are IC chairs &amp; HC chairs, RISC-V staff, TSC, and advisors and ad-hoc invitees.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i="1"/>
                        <a:t>Chairs Meeting</a:t>
                      </a:r>
                      <a:endParaRPr sz="900" b="1" i="1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Invitees are RISC-V staff, Chairs &amp; Vice Chairs of all ICs, HCs, HSCs, TGs, &amp; SIGs. Policy approval, general governance, escalations, exceptions, final charter approval, voting as appropriate.</a:t>
                      </a:r>
                      <a:endParaRPr sz="700"/>
                    </a:p>
                  </a:txBody>
                  <a:tcPr marL="87075" marR="87075" marT="68575" marB="6857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190"/>
          <p:cNvGrpSpPr/>
          <p:nvPr/>
        </p:nvGrpSpPr>
        <p:grpSpPr>
          <a:xfrm>
            <a:off x="1561225" y="1701200"/>
            <a:ext cx="7231800" cy="2849400"/>
            <a:chOff x="1561275" y="1953325"/>
            <a:chExt cx="7231800" cy="2849400"/>
          </a:xfrm>
        </p:grpSpPr>
        <p:sp>
          <p:nvSpPr>
            <p:cNvPr id="1294" name="Google Shape;1294;p190"/>
            <p:cNvSpPr/>
            <p:nvPr/>
          </p:nvSpPr>
          <p:spPr>
            <a:xfrm rot="-5400000">
              <a:off x="3752475" y="-237875"/>
              <a:ext cx="2849400" cy="7231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endParaRPr sz="130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1300">
                  <a:latin typeface="Calibri"/>
                  <a:ea typeface="Calibri"/>
                  <a:cs typeface="Calibri"/>
                  <a:sym typeface="Calibri"/>
                </a:rPr>
                <a:t>Horizontal</a:t>
              </a:r>
              <a:endParaRPr sz="1100"/>
            </a:p>
          </p:txBody>
        </p:sp>
        <p:sp>
          <p:nvSpPr>
            <p:cNvPr id="1295" name="Google Shape;1295;p190"/>
            <p:cNvSpPr/>
            <p:nvPr/>
          </p:nvSpPr>
          <p:spPr>
            <a:xfrm>
              <a:off x="2199251" y="3107151"/>
              <a:ext cx="64755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296" name="Google Shape;1296;p190"/>
            <p:cNvSpPr/>
            <p:nvPr/>
          </p:nvSpPr>
          <p:spPr>
            <a:xfrm>
              <a:off x="2199250" y="2201975"/>
              <a:ext cx="6475500" cy="289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Software H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4572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7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(Platforms, Toolchains, Runtimes)</a:t>
              </a:r>
              <a:endParaRPr sz="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190"/>
            <p:cNvSpPr/>
            <p:nvPr/>
          </p:nvSpPr>
          <p:spPr>
            <a:xfrm>
              <a:off x="2203685" y="3691150"/>
              <a:ext cx="6475500" cy="24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Implementation</a:t>
              </a:r>
              <a:r>
                <a:rPr lang="en" sz="900" b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900" b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190"/>
            <p:cNvSpPr/>
            <p:nvPr/>
          </p:nvSpPr>
          <p:spPr>
            <a:xfrm>
              <a:off x="2201825" y="2519548"/>
              <a:ext cx="6475500" cy="258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Security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299" name="Google Shape;1299;p190"/>
            <p:cNvSpPr/>
            <p:nvPr/>
          </p:nvSpPr>
          <p:spPr>
            <a:xfrm>
              <a:off x="2199250" y="3969575"/>
              <a:ext cx="6475500" cy="2427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ISA Infrastructure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300" name="Google Shape;1300;p190"/>
            <p:cNvSpPr/>
            <p:nvPr/>
          </p:nvSpPr>
          <p:spPr>
            <a:xfrm>
              <a:off x="2204387" y="2811218"/>
              <a:ext cx="6475500" cy="25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RASD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700" b="1"/>
            </a:p>
          </p:txBody>
        </p:sp>
        <p:sp>
          <p:nvSpPr>
            <p:cNvPr id="1301" name="Google Shape;1301;p190"/>
            <p:cNvSpPr/>
            <p:nvPr/>
          </p:nvSpPr>
          <p:spPr>
            <a:xfrm>
              <a:off x="2199251" y="3396523"/>
              <a:ext cx="6475500" cy="258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SoC Infra. </a:t>
              </a: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HC</a:t>
              </a:r>
              <a:endParaRPr sz="900" b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700">
                  <a:latin typeface="Calibri"/>
                  <a:ea typeface="Calibri"/>
                  <a:cs typeface="Calibri"/>
                  <a:sym typeface="Calibri"/>
                </a:rPr>
                <a:t>(Trace &amp; Debug</a:t>
              </a:r>
              <a:r>
                <a:rPr lang="en" sz="700" i="1"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7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2" name="Google Shape;1302;p190"/>
          <p:cNvSpPr txBox="1"/>
          <p:nvPr/>
        </p:nvSpPr>
        <p:spPr>
          <a:xfrm>
            <a:off x="1156275" y="93400"/>
            <a:ext cx="7162800" cy="685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000081"/>
                </a:solidFill>
                <a:latin typeface="Calibri"/>
                <a:ea typeface="Calibri"/>
                <a:cs typeface="Calibri"/>
                <a:sym typeface="Calibri"/>
              </a:rPr>
              <a:t>Technical Organization</a:t>
            </a:r>
            <a:endParaRPr sz="2900" b="1">
              <a:solidFill>
                <a:srgbClr val="00008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190"/>
          <p:cNvSpPr/>
          <p:nvPr/>
        </p:nvSpPr>
        <p:spPr>
          <a:xfrm>
            <a:off x="113705" y="1092650"/>
            <a:ext cx="6521700" cy="40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Technical Steering Committee  (TS</a:t>
            </a: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)</a:t>
            </a:r>
            <a:endParaRPr sz="700" b="1"/>
          </a:p>
        </p:txBody>
      </p:sp>
      <p:sp>
        <p:nvSpPr>
          <p:cNvPr id="1304" name="Google Shape;1304;p190"/>
          <p:cNvSpPr/>
          <p:nvPr/>
        </p:nvSpPr>
        <p:spPr>
          <a:xfrm>
            <a:off x="6673851" y="1192700"/>
            <a:ext cx="2119200" cy="39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CTO, Staff</a:t>
            </a:r>
            <a:endParaRPr sz="700" b="1"/>
          </a:p>
        </p:txBody>
      </p:sp>
      <p:sp>
        <p:nvSpPr>
          <p:cNvPr id="1305" name="Google Shape;1305;p190"/>
          <p:cNvSpPr/>
          <p:nvPr/>
        </p:nvSpPr>
        <p:spPr>
          <a:xfrm>
            <a:off x="113725" y="963400"/>
            <a:ext cx="8679300" cy="20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latin typeface="Calibri"/>
                <a:ea typeface="Calibri"/>
                <a:cs typeface="Calibri"/>
                <a:sym typeface="Calibri"/>
              </a:rPr>
              <a:t>Board of Directors (BoD)</a:t>
            </a:r>
            <a:endParaRPr sz="900" b="1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190"/>
          <p:cNvSpPr/>
          <p:nvPr/>
        </p:nvSpPr>
        <p:spPr>
          <a:xfrm>
            <a:off x="4812425" y="1615707"/>
            <a:ext cx="1295400" cy="32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Unpriv 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IC</a:t>
            </a:r>
            <a:endParaRPr sz="700" b="1"/>
          </a:p>
        </p:txBody>
      </p:sp>
      <p:sp>
        <p:nvSpPr>
          <p:cNvPr id="1307" name="Google Shape;1307;p190"/>
          <p:cNvSpPr/>
          <p:nvPr/>
        </p:nvSpPr>
        <p:spPr>
          <a:xfrm>
            <a:off x="4961113" y="2764039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190"/>
          <p:cNvSpPr/>
          <p:nvPr/>
        </p:nvSpPr>
        <p:spPr>
          <a:xfrm>
            <a:off x="4968813" y="3000900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190"/>
          <p:cNvSpPr/>
          <p:nvPr/>
        </p:nvSpPr>
        <p:spPr>
          <a:xfrm>
            <a:off x="4971688" y="3246877"/>
            <a:ext cx="927900" cy="17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190"/>
          <p:cNvSpPr/>
          <p:nvPr/>
        </p:nvSpPr>
        <p:spPr>
          <a:xfrm>
            <a:off x="4961113" y="3488983"/>
            <a:ext cx="927900" cy="174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ZfinX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190"/>
          <p:cNvSpPr/>
          <p:nvPr/>
        </p:nvSpPr>
        <p:spPr>
          <a:xfrm>
            <a:off x="4961113" y="3742155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 Size</a:t>
            </a: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190"/>
          <p:cNvSpPr/>
          <p:nvPr/>
        </p:nvSpPr>
        <p:spPr>
          <a:xfrm>
            <a:off x="4961113" y="3988532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Krypto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190"/>
          <p:cNvSpPr/>
          <p:nvPr/>
        </p:nvSpPr>
        <p:spPr>
          <a:xfrm>
            <a:off x="4961113" y="4222407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 FP TG</a:t>
            </a:r>
            <a:endParaRPr sz="900" b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190"/>
          <p:cNvSpPr/>
          <p:nvPr/>
        </p:nvSpPr>
        <p:spPr>
          <a:xfrm>
            <a:off x="4996349" y="1349800"/>
            <a:ext cx="1602600" cy="21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700" i="1">
                <a:latin typeface="Calibri"/>
                <a:ea typeface="Calibri"/>
                <a:cs typeface="Calibri"/>
                <a:sym typeface="Calibri"/>
              </a:rPr>
              <a:t>Architecture Profiles</a:t>
            </a:r>
            <a:endParaRPr sz="70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190"/>
          <p:cNvSpPr/>
          <p:nvPr/>
        </p:nvSpPr>
        <p:spPr>
          <a:xfrm>
            <a:off x="6907450" y="1615700"/>
            <a:ext cx="1219800" cy="3289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Priv </a:t>
            </a: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IC</a:t>
            </a:r>
            <a:endParaRPr sz="700" b="1"/>
          </a:p>
        </p:txBody>
      </p:sp>
      <p:sp>
        <p:nvSpPr>
          <p:cNvPr id="1316" name="Google Shape;1316;p190"/>
          <p:cNvSpPr/>
          <p:nvPr/>
        </p:nvSpPr>
        <p:spPr>
          <a:xfrm>
            <a:off x="7014336" y="2937320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FastInt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90"/>
          <p:cNvSpPr/>
          <p:nvPr/>
        </p:nvSpPr>
        <p:spPr>
          <a:xfrm>
            <a:off x="7014335" y="2724843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VM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90"/>
          <p:cNvSpPr/>
          <p:nvPr/>
        </p:nvSpPr>
        <p:spPr>
          <a:xfrm>
            <a:off x="7010312" y="2508200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1.12 (Priv)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190"/>
          <p:cNvSpPr/>
          <p:nvPr/>
        </p:nvSpPr>
        <p:spPr>
          <a:xfrm>
            <a:off x="7014889" y="3164819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CMO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190"/>
          <p:cNvSpPr/>
          <p:nvPr/>
        </p:nvSpPr>
        <p:spPr>
          <a:xfrm>
            <a:off x="7014888" y="3379647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TEE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90"/>
          <p:cNvSpPr/>
          <p:nvPr/>
        </p:nvSpPr>
        <p:spPr>
          <a:xfrm>
            <a:off x="4996175" y="2060812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IMAFDQC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90"/>
          <p:cNvSpPr/>
          <p:nvPr/>
        </p:nvSpPr>
        <p:spPr>
          <a:xfrm>
            <a:off x="4996175" y="2201774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Memory Model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3" name="Google Shape;1323;p190"/>
          <p:cNvGrpSpPr/>
          <p:nvPr/>
        </p:nvGrpSpPr>
        <p:grpSpPr>
          <a:xfrm>
            <a:off x="68250" y="1701200"/>
            <a:ext cx="1410300" cy="2849400"/>
            <a:chOff x="62225" y="1956500"/>
            <a:chExt cx="1410300" cy="2849400"/>
          </a:xfrm>
        </p:grpSpPr>
        <p:sp>
          <p:nvSpPr>
            <p:cNvPr id="1324" name="Google Shape;1324;p190"/>
            <p:cNvSpPr/>
            <p:nvPr/>
          </p:nvSpPr>
          <p:spPr>
            <a:xfrm>
              <a:off x="62225" y="1956500"/>
              <a:ext cx="1410300" cy="28494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endParaRPr sz="1100"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Industry </a:t>
              </a:r>
              <a:r>
                <a:rPr lang="en" sz="110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Verticals </a:t>
              </a:r>
              <a:r>
                <a:rPr lang="en" sz="1100">
                  <a:latin typeface="Calibri"/>
                  <a:ea typeface="Calibri"/>
                  <a:cs typeface="Calibri"/>
                  <a:sym typeface="Calibri"/>
                </a:rPr>
                <a:t>SIG</a:t>
              </a:r>
              <a:endParaRPr sz="900"/>
            </a:p>
          </p:txBody>
        </p:sp>
        <p:sp>
          <p:nvSpPr>
            <p:cNvPr id="1325" name="Google Shape;1325;p190"/>
            <p:cNvSpPr/>
            <p:nvPr/>
          </p:nvSpPr>
          <p:spPr>
            <a:xfrm rot="-5400000">
              <a:off x="-935200" y="3527675"/>
              <a:ext cx="2246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Consumer</a:t>
              </a:r>
              <a:endParaRPr sz="700" b="1"/>
            </a:p>
          </p:txBody>
        </p:sp>
        <p:sp>
          <p:nvSpPr>
            <p:cNvPr id="1326" name="Google Shape;1326;p190"/>
            <p:cNvSpPr/>
            <p:nvPr/>
          </p:nvSpPr>
          <p:spPr>
            <a:xfrm rot="-5400000">
              <a:off x="-74525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Automotive</a:t>
              </a:r>
              <a:endParaRPr sz="700" b="1"/>
            </a:p>
          </p:txBody>
        </p:sp>
        <p:sp>
          <p:nvSpPr>
            <p:cNvPr id="1327" name="Google Shape;1327;p190"/>
            <p:cNvSpPr/>
            <p:nvPr/>
          </p:nvSpPr>
          <p:spPr>
            <a:xfrm rot="-5400000">
              <a:off x="214273" y="3530656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Defense/MilAero</a:t>
              </a:r>
              <a:endParaRPr sz="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190"/>
            <p:cNvSpPr/>
            <p:nvPr/>
          </p:nvSpPr>
          <p:spPr>
            <a:xfrm rot="-5400000">
              <a:off x="-35935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Finance</a:t>
              </a:r>
              <a:endParaRPr sz="700" b="1"/>
            </a:p>
          </p:txBody>
        </p:sp>
        <p:sp>
          <p:nvSpPr>
            <p:cNvPr id="1329" name="Google Shape;1329;p190"/>
            <p:cNvSpPr/>
            <p:nvPr/>
          </p:nvSpPr>
          <p:spPr>
            <a:xfrm rot="-5400000">
              <a:off x="-169331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Communications</a:t>
              </a:r>
              <a:endParaRPr sz="700" b="1"/>
            </a:p>
          </p:txBody>
        </p:sp>
        <p:sp>
          <p:nvSpPr>
            <p:cNvPr id="1330" name="Google Shape;1330;p190"/>
            <p:cNvSpPr/>
            <p:nvPr/>
          </p:nvSpPr>
          <p:spPr>
            <a:xfrm rot="-5400000">
              <a:off x="22469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Oil &amp; Gas</a:t>
              </a:r>
              <a:endParaRPr sz="700" b="1"/>
            </a:p>
          </p:txBody>
        </p:sp>
        <p:sp>
          <p:nvSpPr>
            <p:cNvPr id="1331" name="Google Shape;1331;p190"/>
            <p:cNvSpPr/>
            <p:nvPr/>
          </p:nvSpPr>
          <p:spPr>
            <a:xfrm rot="-5400000">
              <a:off x="-552306" y="3530657"/>
              <a:ext cx="2252100" cy="180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lang="en" sz="900" b="1">
                  <a:latin typeface="Calibri"/>
                  <a:ea typeface="Calibri"/>
                  <a:cs typeface="Calibri"/>
                  <a:sym typeface="Calibri"/>
                </a:rPr>
                <a:t>Data Center</a:t>
              </a:r>
              <a:endParaRPr sz="700" b="1"/>
            </a:p>
          </p:txBody>
        </p:sp>
      </p:grpSp>
      <p:sp>
        <p:nvSpPr>
          <p:cNvPr id="1332" name="Google Shape;1332;p190"/>
          <p:cNvSpPr/>
          <p:nvPr/>
        </p:nvSpPr>
        <p:spPr>
          <a:xfrm>
            <a:off x="7053950" y="2060812"/>
            <a:ext cx="9279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1.11</a:t>
            </a:r>
            <a:endParaRPr sz="9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190"/>
          <p:cNvSpPr/>
          <p:nvPr/>
        </p:nvSpPr>
        <p:spPr>
          <a:xfrm>
            <a:off x="7010313" y="3596597"/>
            <a:ext cx="1009500" cy="17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190"/>
          <p:cNvGrpSpPr/>
          <p:nvPr/>
        </p:nvGrpSpPr>
        <p:grpSpPr>
          <a:xfrm>
            <a:off x="68250" y="4773275"/>
            <a:ext cx="948900" cy="289250"/>
            <a:chOff x="98125" y="4699025"/>
            <a:chExt cx="948900" cy="289250"/>
          </a:xfrm>
        </p:grpSpPr>
        <p:sp>
          <p:nvSpPr>
            <p:cNvPr id="1335" name="Google Shape;1335;p190"/>
            <p:cNvSpPr/>
            <p:nvPr/>
          </p:nvSpPr>
          <p:spPr>
            <a:xfrm>
              <a:off x="98125" y="4699025"/>
              <a:ext cx="948900" cy="144600"/>
            </a:xfrm>
            <a:prstGeom prst="rect">
              <a:avLst/>
            </a:prstGeom>
            <a:noFill/>
            <a:ln w="9525" cap="flat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dotted line</a:t>
              </a:r>
              <a:endParaRPr sz="900"/>
            </a:p>
          </p:txBody>
        </p:sp>
        <p:sp>
          <p:nvSpPr>
            <p:cNvPr id="1336" name="Google Shape;1336;p190"/>
            <p:cNvSpPr/>
            <p:nvPr/>
          </p:nvSpPr>
          <p:spPr>
            <a:xfrm>
              <a:off x="98125" y="4843675"/>
              <a:ext cx="948900" cy="144600"/>
            </a:xfrm>
            <a:prstGeom prst="rect">
              <a:avLst/>
            </a:prstGeom>
            <a:noFill/>
            <a:ln w="9525" cap="flat" cmpd="sng">
              <a:solidFill>
                <a:srgbClr val="E0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pending</a:t>
              </a:r>
              <a:endParaRPr sz="900"/>
            </a:p>
          </p:txBody>
        </p:sp>
      </p:grpSp>
      <p:sp>
        <p:nvSpPr>
          <p:cNvPr id="1337" name="Google Shape;1337;p190"/>
          <p:cNvSpPr/>
          <p:nvPr/>
        </p:nvSpPr>
        <p:spPr>
          <a:xfrm>
            <a:off x="4966400" y="2508204"/>
            <a:ext cx="927900" cy="203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 TG</a:t>
            </a:r>
            <a:endParaRPr sz="9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190"/>
          <p:cNvSpPr/>
          <p:nvPr/>
        </p:nvSpPr>
        <p:spPr>
          <a:xfrm>
            <a:off x="68250" y="4621200"/>
            <a:ext cx="948900" cy="1446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inception</a:t>
            </a:r>
            <a:endParaRPr sz="900"/>
          </a:p>
        </p:txBody>
      </p:sp>
      <p:sp>
        <p:nvSpPr>
          <p:cNvPr id="1339" name="Google Shape;1339;p190"/>
          <p:cNvSpPr/>
          <p:nvPr/>
        </p:nvSpPr>
        <p:spPr>
          <a:xfrm>
            <a:off x="4961113" y="4456282"/>
            <a:ext cx="927900" cy="18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900" i="1">
                <a:latin typeface="Calibri"/>
                <a:ea typeface="Calibri"/>
                <a:cs typeface="Calibri"/>
                <a:sym typeface="Calibri"/>
              </a:rPr>
              <a:t>O&amp;CR</a:t>
            </a:r>
            <a:endParaRPr sz="90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91"/>
          <p:cNvSpPr/>
          <p:nvPr/>
        </p:nvSpPr>
        <p:spPr>
          <a:xfrm>
            <a:off x="3581439" y="1487699"/>
            <a:ext cx="10668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Config  TG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191"/>
          <p:cNvSpPr/>
          <p:nvPr/>
        </p:nvSpPr>
        <p:spPr>
          <a:xfrm>
            <a:off x="4829201" y="1428588"/>
            <a:ext cx="12945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EABI TG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191"/>
          <p:cNvSpPr/>
          <p:nvPr/>
        </p:nvSpPr>
        <p:spPr>
          <a:xfrm>
            <a:off x="113701" y="353450"/>
            <a:ext cx="7584300" cy="3075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100" b="0" i="0" u="none" strike="noStrike" cap="none">
                <a:latin typeface="Calibri"/>
                <a:ea typeface="Calibri"/>
                <a:cs typeface="Calibri"/>
                <a:sym typeface="Calibri"/>
              </a:rPr>
              <a:t>C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191"/>
          <p:cNvSpPr/>
          <p:nvPr/>
        </p:nvSpPr>
        <p:spPr>
          <a:xfrm>
            <a:off x="1752354" y="918638"/>
            <a:ext cx="2895900" cy="4317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latin typeface="Calibri"/>
                <a:ea typeface="Calibri"/>
                <a:cs typeface="Calibri"/>
                <a:sym typeface="Calibri"/>
              </a:rPr>
              <a:t>Platform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HS</a:t>
            </a:r>
            <a:r>
              <a:rPr lang="en" sz="1100" b="0" i="0" u="none" strike="noStrike" cap="none">
                <a:latin typeface="Calibri"/>
                <a:ea typeface="Calibri"/>
                <a:cs typeface="Calibri"/>
                <a:sym typeface="Calibri"/>
              </a:rPr>
              <a:t>C 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91"/>
          <p:cNvSpPr/>
          <p:nvPr/>
        </p:nvSpPr>
        <p:spPr>
          <a:xfrm>
            <a:off x="4829205" y="918638"/>
            <a:ext cx="2868900" cy="4317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Toolchain &amp; Runtime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HSC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191"/>
          <p:cNvSpPr/>
          <p:nvPr/>
        </p:nvSpPr>
        <p:spPr>
          <a:xfrm>
            <a:off x="1752349" y="1489376"/>
            <a:ext cx="1066800" cy="20868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Linux class OSs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RTOSs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DMA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Multi-processing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Hypervisors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JITs</a:t>
            </a:r>
            <a:r>
              <a:rPr lang="en" sz="1100"/>
              <a:t> 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IOMMU, Buses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Bootloaders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Distro coordination/build/rel</a:t>
            </a:r>
            <a:endParaRPr sz="8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1524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ial"/>
              <a:buChar char="•"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*BIs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91"/>
          <p:cNvSpPr/>
          <p:nvPr/>
        </p:nvSpPr>
        <p:spPr>
          <a:xfrm>
            <a:off x="6404688" y="3737463"/>
            <a:ext cx="1294500" cy="772800"/>
          </a:xfrm>
          <a:prstGeom prst="rect">
            <a:avLst/>
          </a:prstGeom>
          <a:noFill/>
          <a:ln w="12700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Native code</a:t>
            </a:r>
            <a:endParaRPr sz="9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4064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GCC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064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LLVM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064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Optimizer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064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Profiler</a:t>
            </a:r>
            <a:endParaRPr sz="900" b="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406400" marR="0" lvl="0" indent="-260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gdb</a:t>
            </a:r>
            <a:endParaRPr sz="9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91"/>
          <p:cNvSpPr/>
          <p:nvPr/>
        </p:nvSpPr>
        <p:spPr>
          <a:xfrm>
            <a:off x="4818275" y="3158729"/>
            <a:ext cx="1294500" cy="3075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Managed Runtimes 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191"/>
          <p:cNvSpPr/>
          <p:nvPr/>
        </p:nvSpPr>
        <p:spPr>
          <a:xfrm>
            <a:off x="4806720" y="2750294"/>
            <a:ext cx="1294500" cy="307500"/>
          </a:xfrm>
          <a:prstGeom prst="rect">
            <a:avLst/>
          </a:prstGeom>
          <a:noFill/>
          <a:ln w="12700" cap="flat" cmpd="sng">
            <a:solidFill>
              <a:srgbClr val="6D9EE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HPC 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91"/>
          <p:cNvSpPr/>
          <p:nvPr/>
        </p:nvSpPr>
        <p:spPr>
          <a:xfrm>
            <a:off x="113700" y="918644"/>
            <a:ext cx="1294500" cy="307500"/>
          </a:xfrm>
          <a:prstGeom prst="rect">
            <a:avLst/>
          </a:prstGeom>
          <a:noFill/>
          <a:ln w="12700" cap="flat" cmpd="sng">
            <a:solidFill>
              <a:srgbClr val="93C4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AI/ML/NLP 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91"/>
          <p:cNvSpPr/>
          <p:nvPr/>
        </p:nvSpPr>
        <p:spPr>
          <a:xfrm>
            <a:off x="6354525" y="1422894"/>
            <a:ext cx="1294500" cy="3075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DB/App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5" name="Google Shape;1355;p19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91"/>
          <p:cNvSpPr/>
          <p:nvPr/>
        </p:nvSpPr>
        <p:spPr>
          <a:xfrm>
            <a:off x="6376072" y="1913800"/>
            <a:ext cx="1294500" cy="14619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Benchmarks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Regression test strategy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Ecosystem changes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Extensions needed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Worst Case Execution Time (WCET)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5240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rial"/>
              <a:buChar char="•"/>
            </a:pPr>
            <a:r>
              <a:rPr lang="en" sz="900" b="0" i="0" u="none" strike="noStrike" cap="none">
                <a:latin typeface="Calibri"/>
                <a:ea typeface="Calibri"/>
                <a:cs typeface="Calibri"/>
                <a:sym typeface="Calibri"/>
              </a:rPr>
              <a:t>Spatial &amp; Timing  interference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191"/>
          <p:cNvSpPr/>
          <p:nvPr/>
        </p:nvSpPr>
        <p:spPr>
          <a:xfrm>
            <a:off x="7980200" y="4607588"/>
            <a:ext cx="948900" cy="144600"/>
          </a:xfrm>
          <a:prstGeom prst="rect">
            <a:avLst/>
          </a:prstGeom>
          <a:noFill/>
          <a:ln w="9525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dotted line</a:t>
            </a:r>
            <a:endParaRPr sz="900"/>
          </a:p>
        </p:txBody>
      </p:sp>
      <p:sp>
        <p:nvSpPr>
          <p:cNvPr id="1358" name="Google Shape;1358;p191"/>
          <p:cNvSpPr/>
          <p:nvPr/>
        </p:nvSpPr>
        <p:spPr>
          <a:xfrm>
            <a:off x="7980200" y="4796350"/>
            <a:ext cx="948900" cy="1446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pending</a:t>
            </a:r>
            <a:endParaRPr sz="900"/>
          </a:p>
        </p:txBody>
      </p:sp>
      <p:sp>
        <p:nvSpPr>
          <p:cNvPr id="1359" name="Google Shape;1359;p191"/>
          <p:cNvSpPr/>
          <p:nvPr/>
        </p:nvSpPr>
        <p:spPr>
          <a:xfrm>
            <a:off x="3581447" y="1786226"/>
            <a:ext cx="10668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 Hypervisor SIG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191"/>
          <p:cNvSpPr/>
          <p:nvPr/>
        </p:nvSpPr>
        <p:spPr>
          <a:xfrm>
            <a:off x="4806726" y="2192638"/>
            <a:ext cx="12945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psABI TG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91"/>
          <p:cNvSpPr/>
          <p:nvPr/>
        </p:nvSpPr>
        <p:spPr>
          <a:xfrm>
            <a:off x="3581447" y="2084739"/>
            <a:ext cx="10668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Interrupt Architecture (AIA) TG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91"/>
          <p:cNvSpPr/>
          <p:nvPr/>
        </p:nvSpPr>
        <p:spPr>
          <a:xfrm>
            <a:off x="7980200" y="4418825"/>
            <a:ext cx="948900" cy="1446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inception</a:t>
            </a:r>
            <a:endParaRPr sz="900"/>
          </a:p>
        </p:txBody>
      </p:sp>
      <p:sp>
        <p:nvSpPr>
          <p:cNvPr id="1363" name="Google Shape;1363;p191"/>
          <p:cNvSpPr/>
          <p:nvPr/>
        </p:nvSpPr>
        <p:spPr>
          <a:xfrm>
            <a:off x="4806726" y="2471475"/>
            <a:ext cx="12945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Overlays TG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91"/>
          <p:cNvSpPr/>
          <p:nvPr/>
        </p:nvSpPr>
        <p:spPr>
          <a:xfrm>
            <a:off x="4806725" y="1684748"/>
            <a:ext cx="1294500" cy="1779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</a:t>
            </a:r>
            <a:r>
              <a:rPr lang="en" sz="700"/>
              <a:t>Optimization SIG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191"/>
          <p:cNvSpPr/>
          <p:nvPr/>
        </p:nvSpPr>
        <p:spPr>
          <a:xfrm>
            <a:off x="6404701" y="4563425"/>
            <a:ext cx="1294500" cy="177900"/>
          </a:xfrm>
          <a:prstGeom prst="rect">
            <a:avLst/>
          </a:prstGeom>
          <a:noFill/>
          <a:ln w="12700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 SIG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91"/>
          <p:cNvSpPr/>
          <p:nvPr/>
        </p:nvSpPr>
        <p:spPr>
          <a:xfrm>
            <a:off x="5034422" y="1913789"/>
            <a:ext cx="1066800" cy="177900"/>
          </a:xfrm>
          <a:prstGeom prst="rect">
            <a:avLst/>
          </a:prstGeom>
          <a:noFill/>
          <a:ln w="12700" cap="flat" cmpd="sng">
            <a:solidFill>
              <a:srgbClr val="C9DAF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Size TG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91"/>
          <p:cNvSpPr/>
          <p:nvPr/>
        </p:nvSpPr>
        <p:spPr>
          <a:xfrm>
            <a:off x="4806725" y="3552081"/>
            <a:ext cx="1294500" cy="3075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Performance analysis tools </a:t>
            </a: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91"/>
          <p:cNvSpPr/>
          <p:nvPr/>
        </p:nvSpPr>
        <p:spPr>
          <a:xfrm>
            <a:off x="113700" y="1299000"/>
            <a:ext cx="1294500" cy="307500"/>
          </a:xfrm>
          <a:prstGeom prst="rect">
            <a:avLst/>
          </a:prstGeom>
          <a:noFill/>
          <a:ln w="12700" cap="flat" cmpd="sng">
            <a:solidFill>
              <a:srgbClr val="93C4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ndroid </a:t>
            </a: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 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191"/>
          <p:cNvSpPr/>
          <p:nvPr/>
        </p:nvSpPr>
        <p:spPr>
          <a:xfrm>
            <a:off x="113700" y="1679356"/>
            <a:ext cx="1294500" cy="3075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latin typeface="Calibri"/>
                <a:ea typeface="Calibri"/>
                <a:cs typeface="Calibri"/>
                <a:sym typeface="Calibri"/>
              </a:rPr>
              <a:t>Performance modeling tools </a:t>
            </a: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92"/>
          <p:cNvSpPr/>
          <p:nvPr/>
        </p:nvSpPr>
        <p:spPr>
          <a:xfrm>
            <a:off x="1692707" y="918634"/>
            <a:ext cx="1066800" cy="4317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latin typeface="Calibri"/>
                <a:ea typeface="Calibri"/>
                <a:cs typeface="Calibri"/>
                <a:sym typeface="Calibri"/>
              </a:rPr>
              <a:t>Security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HC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192"/>
          <p:cNvSpPr/>
          <p:nvPr/>
        </p:nvSpPr>
        <p:spPr>
          <a:xfrm>
            <a:off x="3247521" y="918634"/>
            <a:ext cx="1066800" cy="4317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 b="1" i="0" u="none" strike="noStrike" cap="none">
                <a:latin typeface="Calibri"/>
                <a:ea typeface="Calibri"/>
                <a:cs typeface="Calibri"/>
                <a:sym typeface="Calibri"/>
              </a:rPr>
              <a:t>Recoverability,  Availability, Serviceability Dependability (RASD) </a:t>
            </a:r>
            <a:r>
              <a:rPr lang="en" sz="600" b="1">
                <a:latin typeface="Calibri"/>
                <a:ea typeface="Calibri"/>
                <a:cs typeface="Calibri"/>
                <a:sym typeface="Calibri"/>
              </a:rPr>
              <a:t>HC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92"/>
          <p:cNvSpPr/>
          <p:nvPr/>
        </p:nvSpPr>
        <p:spPr>
          <a:xfrm>
            <a:off x="4802325" y="927100"/>
            <a:ext cx="1066800" cy="4317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latin typeface="Calibri"/>
                <a:ea typeface="Calibri"/>
                <a:cs typeface="Calibri"/>
                <a:sym typeface="Calibri"/>
              </a:rPr>
              <a:t>ISA Infrastructure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HC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(oversight &amp; acceptance)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192"/>
          <p:cNvSpPr/>
          <p:nvPr/>
        </p:nvSpPr>
        <p:spPr>
          <a:xfrm>
            <a:off x="3247125" y="1541849"/>
            <a:ext cx="1066800" cy="10854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t" anchorCtr="0">
            <a:noAutofit/>
          </a:bodyPr>
          <a:lstStyle/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E2E Data Integrity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Diagnosability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Recoverability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Error Recording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Error reporting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Error isolation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Data poisoning containment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42875" marR="0" lvl="0" indent="-123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Calibri"/>
              <a:buChar char="●"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PCIe error reporting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192"/>
          <p:cNvSpPr/>
          <p:nvPr/>
        </p:nvSpPr>
        <p:spPr>
          <a:xfrm>
            <a:off x="1691930" y="1565259"/>
            <a:ext cx="1066800" cy="157200"/>
          </a:xfrm>
          <a:prstGeom prst="rect">
            <a:avLst/>
          </a:prstGeom>
          <a:noFill/>
          <a:ln w="12700" cap="flat" cmpd="sng">
            <a:solidFill>
              <a:srgbClr val="0A37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Response SIG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92"/>
          <p:cNvSpPr/>
          <p:nvPr/>
        </p:nvSpPr>
        <p:spPr>
          <a:xfrm>
            <a:off x="7852825" y="1866619"/>
            <a:ext cx="1066800" cy="1572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Embedded</a:t>
            </a:r>
            <a:r>
              <a:rPr lang="en" sz="700"/>
              <a:t>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7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192"/>
          <p:cNvSpPr/>
          <p:nvPr/>
        </p:nvSpPr>
        <p:spPr>
          <a:xfrm>
            <a:off x="4793250" y="3100474"/>
            <a:ext cx="1066800" cy="1959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CI/</a:t>
            </a: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92"/>
          <p:cNvSpPr/>
          <p:nvPr/>
        </p:nvSpPr>
        <p:spPr>
          <a:xfrm>
            <a:off x="4802334" y="1544459"/>
            <a:ext cx="1066800" cy="177900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Formal </a:t>
            </a: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Specification</a:t>
            </a: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192"/>
          <p:cNvSpPr/>
          <p:nvPr/>
        </p:nvSpPr>
        <p:spPr>
          <a:xfrm>
            <a:off x="4802558" y="2140469"/>
            <a:ext cx="10668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Architecture tests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192"/>
          <p:cNvSpPr/>
          <p:nvPr/>
        </p:nvSpPr>
        <p:spPr>
          <a:xfrm>
            <a:off x="7852829" y="2157266"/>
            <a:ext cx="800100" cy="1959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Code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Size TG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192"/>
          <p:cNvSpPr/>
          <p:nvPr/>
        </p:nvSpPr>
        <p:spPr>
          <a:xfrm>
            <a:off x="3247531" y="2732384"/>
            <a:ext cx="10668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Functional Safety SIG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192"/>
          <p:cNvSpPr/>
          <p:nvPr/>
        </p:nvSpPr>
        <p:spPr>
          <a:xfrm>
            <a:off x="7852823" y="2492225"/>
            <a:ext cx="800100" cy="1779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EABI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192"/>
          <p:cNvSpPr/>
          <p:nvPr/>
        </p:nvSpPr>
        <p:spPr>
          <a:xfrm>
            <a:off x="4787739" y="2764316"/>
            <a:ext cx="1066800" cy="1998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Documentation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192"/>
          <p:cNvSpPr/>
          <p:nvPr/>
        </p:nvSpPr>
        <p:spPr>
          <a:xfrm>
            <a:off x="4786900" y="2432087"/>
            <a:ext cx="1066800" cy="1959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Simulators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192"/>
          <p:cNvSpPr/>
          <p:nvPr/>
        </p:nvSpPr>
        <p:spPr>
          <a:xfrm>
            <a:off x="226125" y="927101"/>
            <a:ext cx="1055400" cy="4665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SOC Infrastructure HC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192"/>
          <p:cNvSpPr/>
          <p:nvPr/>
        </p:nvSpPr>
        <p:spPr>
          <a:xfrm>
            <a:off x="395024" y="2481050"/>
            <a:ext cx="892200" cy="172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Debug TG revisio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n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192"/>
          <p:cNvSpPr/>
          <p:nvPr/>
        </p:nvSpPr>
        <p:spPr>
          <a:xfrm>
            <a:off x="371474" y="2217872"/>
            <a:ext cx="892200" cy="172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E-</a:t>
            </a: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Trace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instruction</a:t>
            </a: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 TG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192"/>
          <p:cNvSpPr/>
          <p:nvPr/>
        </p:nvSpPr>
        <p:spPr>
          <a:xfrm>
            <a:off x="395024" y="2718762"/>
            <a:ext cx="892200" cy="172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E-</a:t>
            </a: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Trace data TG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192"/>
          <p:cNvSpPr/>
          <p:nvPr/>
        </p:nvSpPr>
        <p:spPr>
          <a:xfrm>
            <a:off x="395024" y="2990475"/>
            <a:ext cx="892200" cy="1728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 b="0" i="0" u="none" strike="noStrike" cap="none">
                <a:latin typeface="Calibri"/>
                <a:ea typeface="Calibri"/>
                <a:cs typeface="Calibri"/>
                <a:sym typeface="Calibri"/>
              </a:rPr>
              <a:t>Nexus TG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3" name="Google Shape;1393;p19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200" y="4743821"/>
            <a:ext cx="1460651" cy="2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92"/>
          <p:cNvSpPr/>
          <p:nvPr/>
        </p:nvSpPr>
        <p:spPr>
          <a:xfrm>
            <a:off x="6357121" y="922865"/>
            <a:ext cx="1066800" cy="4317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Implementation </a:t>
            </a:r>
            <a:r>
              <a:rPr lang="en" sz="1000" b="0" i="0" u="none" strike="noStrike" cap="non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HC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192"/>
          <p:cNvSpPr/>
          <p:nvPr/>
        </p:nvSpPr>
        <p:spPr>
          <a:xfrm>
            <a:off x="4786950" y="3432725"/>
            <a:ext cx="1098000" cy="1959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Devops</a:t>
            </a:r>
            <a:endParaRPr sz="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192"/>
          <p:cNvSpPr/>
          <p:nvPr/>
        </p:nvSpPr>
        <p:spPr>
          <a:xfrm>
            <a:off x="1692701" y="2090675"/>
            <a:ext cx="800100" cy="1572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Crypto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192"/>
          <p:cNvSpPr/>
          <p:nvPr/>
        </p:nvSpPr>
        <p:spPr>
          <a:xfrm>
            <a:off x="1692700" y="2360650"/>
            <a:ext cx="800100" cy="1572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TEE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192"/>
          <p:cNvSpPr/>
          <p:nvPr/>
        </p:nvSpPr>
        <p:spPr>
          <a:xfrm>
            <a:off x="7852823" y="2795600"/>
            <a:ext cx="800100" cy="1779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192"/>
          <p:cNvSpPr/>
          <p:nvPr/>
        </p:nvSpPr>
        <p:spPr>
          <a:xfrm>
            <a:off x="7852823" y="3098975"/>
            <a:ext cx="800100" cy="1779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FastInt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192"/>
          <p:cNvSpPr/>
          <p:nvPr/>
        </p:nvSpPr>
        <p:spPr>
          <a:xfrm>
            <a:off x="220430" y="1565259"/>
            <a:ext cx="1066800" cy="1572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 &amp; Trace HSC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192"/>
          <p:cNvSpPr/>
          <p:nvPr/>
        </p:nvSpPr>
        <p:spPr>
          <a:xfrm>
            <a:off x="220425" y="3274325"/>
            <a:ext cx="1066800" cy="4665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2875" tIns="40450" rIns="0" bIns="40450" anchor="t" anchorCtr="0">
            <a:noAutofit/>
          </a:bodyPr>
          <a:lstStyle/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Arial"/>
              <a:buChar char="●"/>
            </a:pPr>
            <a:r>
              <a:rPr lang="en" sz="600"/>
              <a:t>IOMMU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Platform Interrupts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Power Management Infrastructure</a:t>
            </a:r>
            <a:endParaRPr sz="600"/>
          </a:p>
        </p:txBody>
      </p:sp>
      <p:sp>
        <p:nvSpPr>
          <p:cNvPr id="1402" name="Google Shape;1402;p192"/>
          <p:cNvSpPr/>
          <p:nvPr/>
        </p:nvSpPr>
        <p:spPr>
          <a:xfrm>
            <a:off x="7970725" y="4599225"/>
            <a:ext cx="948900" cy="144600"/>
          </a:xfrm>
          <a:prstGeom prst="rect">
            <a:avLst/>
          </a:prstGeom>
          <a:noFill/>
          <a:ln w="9525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dotted line</a:t>
            </a:r>
            <a:endParaRPr sz="900"/>
          </a:p>
        </p:txBody>
      </p:sp>
      <p:sp>
        <p:nvSpPr>
          <p:cNvPr id="1403" name="Google Shape;1403;p192"/>
          <p:cNvSpPr/>
          <p:nvPr/>
        </p:nvSpPr>
        <p:spPr>
          <a:xfrm>
            <a:off x="7970725" y="4831650"/>
            <a:ext cx="948900" cy="1446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pending</a:t>
            </a:r>
            <a:endParaRPr sz="900"/>
          </a:p>
        </p:txBody>
      </p:sp>
      <p:sp>
        <p:nvSpPr>
          <p:cNvPr id="1404" name="Google Shape;1404;p192"/>
          <p:cNvSpPr/>
          <p:nvPr/>
        </p:nvSpPr>
        <p:spPr>
          <a:xfrm>
            <a:off x="7814571" y="941565"/>
            <a:ext cx="1066800" cy="4317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Technology </a:t>
            </a:r>
            <a:r>
              <a:rPr lang="en" sz="1000" b="0" i="0" u="none" strike="noStrike" cap="non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HC</a:t>
            </a:r>
            <a:endParaRPr sz="11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192"/>
          <p:cNvSpPr/>
          <p:nvPr/>
        </p:nvSpPr>
        <p:spPr>
          <a:xfrm>
            <a:off x="7837225" y="1565250"/>
            <a:ext cx="1098000" cy="1779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HPC SIG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92"/>
          <p:cNvSpPr/>
          <p:nvPr/>
        </p:nvSpPr>
        <p:spPr>
          <a:xfrm>
            <a:off x="6357525" y="1565250"/>
            <a:ext cx="988200" cy="10302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42875" tIns="40450" rIns="0" bIns="40450" anchor="t" anchorCtr="0">
            <a:noAutofit/>
          </a:bodyPr>
          <a:lstStyle/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Power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Complexity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ROI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HW viability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SW viability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Early (kickoff)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Guidelines doc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POC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Simulators</a:t>
            </a:r>
            <a:endParaRPr sz="600"/>
          </a:p>
          <a:p>
            <a:pPr marL="1143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</a:pPr>
            <a:r>
              <a:rPr lang="en" sz="600"/>
              <a:t>Cost/Benefit</a:t>
            </a:r>
            <a:endParaRPr sz="600"/>
          </a:p>
        </p:txBody>
      </p:sp>
      <p:sp>
        <p:nvSpPr>
          <p:cNvPr id="1407" name="Google Shape;1407;p192"/>
          <p:cNvSpPr/>
          <p:nvPr/>
        </p:nvSpPr>
        <p:spPr>
          <a:xfrm>
            <a:off x="371475" y="1789825"/>
            <a:ext cx="9336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E-Trace Code </a:t>
            </a:r>
            <a:endParaRPr sz="6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192"/>
          <p:cNvSpPr/>
          <p:nvPr/>
        </p:nvSpPr>
        <p:spPr>
          <a:xfrm>
            <a:off x="371475" y="1940225"/>
            <a:ext cx="933600" cy="1446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" sz="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Debug 0.1X</a:t>
            </a:r>
            <a:endParaRPr sz="600" i="1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192"/>
          <p:cNvSpPr/>
          <p:nvPr/>
        </p:nvSpPr>
        <p:spPr>
          <a:xfrm>
            <a:off x="4802334" y="1722459"/>
            <a:ext cx="1066800" cy="177900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Compliance</a:t>
            </a:r>
            <a:r>
              <a:rPr lang="en" sz="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92"/>
          <p:cNvSpPr/>
          <p:nvPr/>
        </p:nvSpPr>
        <p:spPr>
          <a:xfrm>
            <a:off x="1691930" y="1827972"/>
            <a:ext cx="1066800" cy="157200"/>
          </a:xfrm>
          <a:prstGeom prst="rect">
            <a:avLst/>
          </a:prstGeom>
          <a:noFill/>
          <a:ln w="12700" cap="flat" cmpd="sng">
            <a:solidFill>
              <a:srgbClr val="0A37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 </a:t>
            </a:r>
            <a:r>
              <a:rPr lang="en"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SIG</a:t>
            </a:r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92"/>
          <p:cNvSpPr/>
          <p:nvPr/>
        </p:nvSpPr>
        <p:spPr>
          <a:xfrm>
            <a:off x="7852823" y="3387250"/>
            <a:ext cx="800100" cy="177900"/>
          </a:xfrm>
          <a:prstGeom prst="rect">
            <a:avLst/>
          </a:prstGeom>
          <a:noFill/>
          <a:ln w="12700" cap="flat" cmpd="sng">
            <a:solidFill>
              <a:srgbClr val="A4C2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 TG </a:t>
            </a:r>
            <a:r>
              <a:rPr lang="en"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(for standalone)</a:t>
            </a:r>
            <a:endParaRPr sz="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92"/>
          <p:cNvSpPr/>
          <p:nvPr/>
        </p:nvSpPr>
        <p:spPr>
          <a:xfrm>
            <a:off x="7852825" y="3707756"/>
            <a:ext cx="1066800" cy="1572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Datacenter</a:t>
            </a:r>
            <a:r>
              <a:rPr lang="en" sz="700"/>
              <a:t>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7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92"/>
          <p:cNvSpPr/>
          <p:nvPr/>
        </p:nvSpPr>
        <p:spPr>
          <a:xfrm>
            <a:off x="7852825" y="3975669"/>
            <a:ext cx="1066800" cy="157200"/>
          </a:xfrm>
          <a:prstGeom prst="rect">
            <a:avLst/>
          </a:prstGeom>
          <a:noFill/>
          <a:ln w="12700" cap="flat" cmpd="sng">
            <a:solidFill>
              <a:srgbClr val="E066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900" tIns="40450" rIns="80900" bIns="404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Communications</a:t>
            </a:r>
            <a:r>
              <a:rPr lang="en" sz="700"/>
              <a:t> </a:t>
            </a: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SIG</a:t>
            </a:r>
            <a:endParaRPr sz="7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8"/>
          <p:cNvSpPr txBox="1">
            <a:spLocks noGrp="1"/>
          </p:cNvSpPr>
          <p:nvPr>
            <p:ph type="title"/>
          </p:nvPr>
        </p:nvSpPr>
        <p:spPr>
          <a:xfrm>
            <a:off x="259800" y="900125"/>
            <a:ext cx="8624400" cy="26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of Progress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9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Interest Groups (SIGs)</a:t>
            </a:r>
            <a:endParaRPr/>
          </a:p>
        </p:txBody>
      </p:sp>
      <p:sp>
        <p:nvSpPr>
          <p:cNvPr id="1419" name="Google Shape;1419;p1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</a:rPr>
              <a:t>The SIGs have conversations and drive requirements in key industry and technology areas.</a:t>
            </a:r>
            <a:endParaRPr/>
          </a:p>
        </p:txBody>
      </p:sp>
      <p:sp>
        <p:nvSpPr>
          <p:cNvPr id="1420" name="Google Shape;1420;p193"/>
          <p:cNvSpPr txBox="1"/>
          <p:nvPr/>
        </p:nvSpPr>
        <p:spPr>
          <a:xfrm>
            <a:off x="380775" y="2305700"/>
            <a:ext cx="4199400" cy="23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SIG Academia and Training</a:t>
            </a: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Coordinate outreach to the open source community as well as researchers and educators in academia, and to curate and recommend training materials to both academics and professional training organizations. </a:t>
            </a:r>
            <a:endParaRPr sz="11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b="1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Every other Thursday: 8am PT (5pm CEST)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1" name="Google Shape;1421;p193"/>
          <p:cNvSpPr txBox="1"/>
          <p:nvPr/>
        </p:nvSpPr>
        <p:spPr>
          <a:xfrm>
            <a:off x="4667025" y="2394475"/>
            <a:ext cx="4199400" cy="24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SIG High Performance Computing (HPC)</a:t>
            </a: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b="1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Monthly on 3rd Thurs: 4pm PT 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SIG Functional Safety</a:t>
            </a: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b="1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Meetings: 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Every other Thursday: 8am PT (5pm CEST)</a:t>
            </a:r>
            <a:endParaRPr sz="12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SIG Soft CPU</a:t>
            </a:r>
            <a:endParaRPr sz="14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400" b="1">
              <a:solidFill>
                <a:srgbClr val="00214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9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Alliances</a:t>
            </a:r>
            <a:endParaRPr/>
          </a:p>
        </p:txBody>
      </p:sp>
      <p:sp>
        <p:nvSpPr>
          <p:cNvPr id="1427" name="Google Shape;1427;p1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700">
                <a:solidFill>
                  <a:srgbClr val="002147"/>
                </a:solidFill>
              </a:rPr>
              <a:t>RISC-V regional and industry alliances provide events, maintain relationships, and create multiple feedback channels in a way that no single organization could do on its own. </a:t>
            </a:r>
            <a:r>
              <a:rPr lang="en">
                <a:solidFill>
                  <a:srgbClr val="002147"/>
                </a:solidFill>
              </a:rPr>
              <a:t>See our </a:t>
            </a:r>
            <a:r>
              <a:rPr lang="en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alliances page</a:t>
            </a:r>
            <a:r>
              <a:rPr lang="en">
                <a:solidFill>
                  <a:srgbClr val="002147"/>
                </a:solidFill>
              </a:rPr>
              <a:t> for the full listing.</a:t>
            </a:r>
            <a:endParaRPr sz="5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194"/>
          <p:cNvSpPr txBox="1"/>
          <p:nvPr/>
        </p:nvSpPr>
        <p:spPr>
          <a:xfrm>
            <a:off x="366825" y="2158594"/>
            <a:ext cx="41769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5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Regional Alliances</a:t>
            </a:r>
            <a:endParaRPr sz="15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100">
                <a:solidFill>
                  <a:srgbClr val="67676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Communicate locally, provide local events, and maintain relationships in a way that no single organization could do on its own.</a:t>
            </a:r>
            <a:endParaRPr sz="15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9" name="Google Shape;1429;p194"/>
          <p:cNvSpPr txBox="1"/>
          <p:nvPr/>
        </p:nvSpPr>
        <p:spPr>
          <a:xfrm>
            <a:off x="4748675" y="2093800"/>
            <a:ext cx="4176900" cy="1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Industry Alliances</a:t>
            </a:r>
            <a:endParaRPr sz="15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7676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industry alliances create multiple feedback channels on both technical and non-technical topics that help both the RISC-V community and the industries using the RISC-V technology. </a:t>
            </a:r>
            <a:endParaRPr sz="15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0" name="Google Shape;1430;p19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76" y="3287869"/>
            <a:ext cx="1136550" cy="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194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382" y="3233965"/>
            <a:ext cx="772800" cy="5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94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139" y="3332931"/>
            <a:ext cx="1078894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194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73" y="4005111"/>
            <a:ext cx="1889308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94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988" y="3176869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1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32788" y="3805570"/>
            <a:ext cx="1264444" cy="70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194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569" y="4323187"/>
            <a:ext cx="939263" cy="6512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194"/>
          <p:cNvSpPr txBox="1">
            <a:spLocks noGrp="1"/>
          </p:cNvSpPr>
          <p:nvPr>
            <p:ph type="sldNum" idx="12"/>
          </p:nvPr>
        </p:nvSpPr>
        <p:spPr>
          <a:xfrm>
            <a:off x="6705600" y="4831055"/>
            <a:ext cx="21336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1438" name="Google Shape;1438;p1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55369" y="3116972"/>
            <a:ext cx="1850231" cy="23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194"/>
          <p:cNvPicPr preferRelativeResize="0"/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15" y="3024464"/>
            <a:ext cx="1215112" cy="50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194"/>
          <p:cNvPicPr preferRelativeResize="0"/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5374" y="3532313"/>
            <a:ext cx="1380616" cy="46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194"/>
          <p:cNvPicPr preferRelativeResize="0"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500" y="3577383"/>
            <a:ext cx="1516366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194"/>
          <p:cNvPicPr preferRelativeResize="0"/>
          <p:nvPr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5373" y="4328100"/>
            <a:ext cx="1380626" cy="35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194"/>
          <p:cNvPicPr preferRelativeResize="0"/>
          <p:nvPr/>
        </p:nvPicPr>
        <p:blipFill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0025" y="3045956"/>
            <a:ext cx="651225" cy="6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194"/>
          <p:cNvPicPr preferRelativeResize="0"/>
          <p:nvPr/>
        </p:nvPicPr>
        <p:blipFill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494" y="3996103"/>
            <a:ext cx="1136550" cy="695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194"/>
          <p:cNvPicPr preferRelativeResize="0"/>
          <p:nvPr/>
        </p:nvPicPr>
        <p:blipFill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000" y="4737023"/>
            <a:ext cx="2238564" cy="3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194"/>
          <p:cNvPicPr preferRelativeResize="0"/>
          <p:nvPr/>
        </p:nvPicPr>
        <p:blipFill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4650" y="4328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19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01675" y="4328102"/>
            <a:ext cx="733444" cy="2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94"/>
          <p:cNvPicPr preferRelativeResize="0"/>
          <p:nvPr/>
        </p:nvPicPr>
        <p:blipFill>
          <a:blip r:embed="rId2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7150" y="4015960"/>
            <a:ext cx="1136550" cy="496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9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Learn</a:t>
            </a:r>
            <a:endParaRPr/>
          </a:p>
        </p:txBody>
      </p:sp>
      <p:sp>
        <p:nvSpPr>
          <p:cNvPr id="1454" name="Google Shape;1454;p1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Learning RISC-V is a challenging, highly rewarding activity. There are many resources available to help you on this technical journey, and we welcome new additions to these resources – please contact us at </a:t>
            </a:r>
            <a:r>
              <a:rPr lang="en" sz="17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info@riscv.org</a:t>
            </a: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 with any questions or comments.</a:t>
            </a:r>
            <a:endParaRPr sz="17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73050" algn="l" rtl="0">
              <a:spcBef>
                <a:spcPts val="1300"/>
              </a:spcBef>
              <a:spcAft>
                <a:spcPts val="0"/>
              </a:spcAft>
              <a:buClr>
                <a:srgbClr val="676767"/>
              </a:buClr>
              <a:buSzPts val="1700"/>
              <a:buChar char="●"/>
            </a:pP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The </a:t>
            </a:r>
            <a:r>
              <a:rPr lang="en" sz="17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Training Partner Program</a:t>
            </a: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 puts you in touch with global organizations who provide professional training.</a:t>
            </a:r>
            <a:endParaRPr sz="17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730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700"/>
              <a:buChar char="●"/>
            </a:pP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There are several </a:t>
            </a:r>
            <a:r>
              <a:rPr lang="en" sz="1700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books on RISC-V</a:t>
            </a: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 available.</a:t>
            </a:r>
            <a:endParaRPr sz="17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730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700"/>
              <a:buChar char="●"/>
            </a:pP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The </a:t>
            </a:r>
            <a:r>
              <a:rPr lang="en" sz="1700" u="sng">
                <a:solidFill>
                  <a:schemeClr val="hlink"/>
                </a:solidFill>
                <a:highlight>
                  <a:schemeClr val="lt1"/>
                </a:highlight>
                <a:hlinkClick r:id="rId7"/>
              </a:rPr>
              <a:t>Educational Materials list</a:t>
            </a: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 is a collection of open curricula from academic institutions around the world, in several languages.</a:t>
            </a:r>
            <a:endParaRPr sz="17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558800" lvl="0" indent="-2730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700"/>
              <a:buChar char="●"/>
            </a:pP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Google Scholar provides an extensive and growing </a:t>
            </a:r>
            <a:r>
              <a:rPr lang="en" sz="1700" u="sng">
                <a:solidFill>
                  <a:schemeClr val="hlink"/>
                </a:solidFill>
                <a:highlight>
                  <a:schemeClr val="lt1"/>
                </a:highlight>
                <a:hlinkClick r:id="rId8"/>
              </a:rPr>
              <a:t>list of academic publications</a:t>
            </a:r>
            <a:r>
              <a:rPr lang="en" sz="1700">
                <a:solidFill>
                  <a:srgbClr val="676767"/>
                </a:solidFill>
                <a:highlight>
                  <a:schemeClr val="lt1"/>
                </a:highlight>
              </a:rPr>
              <a:t> related to RISC-V</a:t>
            </a:r>
            <a:endParaRPr sz="1700">
              <a:solidFill>
                <a:srgbClr val="676767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9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Training Partners</a:t>
            </a:r>
            <a:endParaRPr/>
          </a:p>
        </p:txBody>
      </p:sp>
      <p:sp>
        <p:nvSpPr>
          <p:cNvPr id="1460" name="Google Shape;1460;p1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6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RISC-V Training Partners are focusing on RISC-V training in a professional setting. The Training Partner Program extends the breadth and reach of RISC-V knowledge, providing opportunities for a broader audience to learn. </a:t>
            </a:r>
            <a:r>
              <a:rPr lang="en">
                <a:solidFill>
                  <a:schemeClr val="dk2"/>
                </a:solidFill>
              </a:rPr>
              <a:t>See our </a:t>
            </a:r>
            <a:r>
              <a:rPr lang="en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Training Partner page</a:t>
            </a:r>
            <a:r>
              <a:rPr lang="en">
                <a:solidFill>
                  <a:srgbClr val="002147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for more information on our training partners or how to become a RISC-V Training Partner.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461" name="Google Shape;1461;p19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800" y="2790500"/>
            <a:ext cx="1753934" cy="122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9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656" y="3020962"/>
            <a:ext cx="2195246" cy="54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96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613" y="2897596"/>
            <a:ext cx="2235741" cy="78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96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302" y="3769959"/>
            <a:ext cx="2427218" cy="54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196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3068" y="3784721"/>
            <a:ext cx="2195247" cy="5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96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35" y="3784717"/>
            <a:ext cx="1584031" cy="633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196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4158" y="3023430"/>
            <a:ext cx="2199203" cy="51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9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Exchange</a:t>
            </a:r>
            <a:endParaRPr/>
          </a:p>
        </p:txBody>
      </p:sp>
      <p:sp>
        <p:nvSpPr>
          <p:cNvPr id="1473" name="Google Shape;1473;p1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900">
                <a:solidFill>
                  <a:schemeClr val="dk2"/>
                </a:solidFill>
              </a:rPr>
              <a:t>The RISC-V Exchange provides a window into work that people have accomplished around the world in the RISC-V community, including physical hardware, IP cores, and a great deal of software. 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58800" lvl="0" indent="-285750" algn="l" rtl="0">
              <a:spcBef>
                <a:spcPts val="600"/>
              </a:spcBef>
              <a:spcAft>
                <a:spcPts val="0"/>
              </a:spcAft>
              <a:buClr>
                <a:srgbClr val="676767"/>
              </a:buClr>
              <a:buSzPts val="1900"/>
              <a:buChar char="●"/>
            </a:pPr>
            <a:r>
              <a:rPr lang="en" sz="1900" u="sng">
                <a:solidFill>
                  <a:schemeClr val="accent3"/>
                </a:solidFill>
                <a:highlight>
                  <a:schemeClr val="lt1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 Boards</a:t>
            </a:r>
            <a:endParaRPr sz="1900" u="sng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marL="558800" lvl="0" indent="-2857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900"/>
              <a:buChar char="●"/>
            </a:pPr>
            <a:r>
              <a:rPr lang="en" sz="1900" u="sng">
                <a:solidFill>
                  <a:schemeClr val="accent3"/>
                </a:solidFill>
                <a:highlight>
                  <a:schemeClr val="lt1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 Cores &amp; SoCs</a:t>
            </a:r>
            <a:endParaRPr sz="1900" u="sng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marL="558800" lvl="0" indent="-285750" algn="l" rtl="0">
              <a:spcBef>
                <a:spcPts val="0"/>
              </a:spcBef>
              <a:spcAft>
                <a:spcPts val="0"/>
              </a:spcAft>
              <a:buClr>
                <a:srgbClr val="676767"/>
              </a:buClr>
              <a:buSzPts val="1900"/>
              <a:buChar char="●"/>
            </a:pPr>
            <a:r>
              <a:rPr lang="en" sz="1900" u="sng">
                <a:solidFill>
                  <a:schemeClr val="accent3"/>
                </a:solidFill>
                <a:highlight>
                  <a:schemeClr val="lt1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 Software</a:t>
            </a:r>
            <a:endParaRPr sz="1900" u="sng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900" u="sng">
                <a:solidFill>
                  <a:schemeClr val="hlink"/>
                </a:solidFill>
                <a:hlinkClick r:id="rId6"/>
              </a:rPr>
              <a:t>Contact us</a:t>
            </a:r>
            <a:r>
              <a:rPr lang="en" sz="1900">
                <a:solidFill>
                  <a:schemeClr val="dk2"/>
                </a:solidFill>
              </a:rPr>
              <a:t> if you have a product to add to the Exchange.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9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RISC-V Ambassador Program</a:t>
            </a:r>
            <a:endParaRPr/>
          </a:p>
        </p:txBody>
      </p:sp>
      <p:sp>
        <p:nvSpPr>
          <p:cNvPr id="1479" name="Google Shape;1479;p1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900" b="1">
                <a:solidFill>
                  <a:schemeClr val="dk2"/>
                </a:solidFill>
              </a:rPr>
              <a:t>RISC-V Ambassadors are individuals passionate about RISC-V and dedicated to growing and engaging the RISC-V community. </a:t>
            </a:r>
            <a:endParaRPr sz="19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Ambassadors are RISC-V experts and work together with RISC-V to ensure our global momentum and adoption. Successful ambassadors include engineers, developers, bloggers, influencers, evangelists who are already engaged with RISC-V in some way, including contributing to work groups, online groups, community events, training, workshops, and more.</a:t>
            </a:r>
            <a:endParaRPr sz="14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98"/>
          <p:cNvSpPr txBox="1"/>
          <p:nvPr/>
        </p:nvSpPr>
        <p:spPr>
          <a:xfrm>
            <a:off x="366825" y="3035125"/>
            <a:ext cx="3982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 b="1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RISC-V Ambassador Program empowers community members with tools and resources to:</a:t>
            </a:r>
            <a:endParaRPr sz="1200" b="1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lvl="0" indent="-241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Promote RISC-V projects and technology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Educate a local community on the RISC-V mission and technical aspects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Engage RISC-V member participation and community growth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1" name="Google Shape;1481;p198"/>
          <p:cNvSpPr txBox="1"/>
          <p:nvPr/>
        </p:nvSpPr>
        <p:spPr>
          <a:xfrm>
            <a:off x="4572000" y="3023100"/>
            <a:ext cx="4180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Requirements to be an official RISC-V Ambassador:</a:t>
            </a:r>
            <a:endParaRPr sz="1200" b="1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Organizational Member of RISC-V International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Already engaged with RISC-V as a contributor, blogger, speaker, etc.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Willing to speak on RISC-V topics at events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Contribute technical content such as blog post, video tutorial, training module, etc.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19100" marR="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B72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646B7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Host or speak at local RISC-V events</a:t>
            </a:r>
            <a:endParaRPr sz="1200">
              <a:solidFill>
                <a:srgbClr val="646B7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2" name="Google Shape;1482;p198"/>
          <p:cNvSpPr txBox="1"/>
          <p:nvPr/>
        </p:nvSpPr>
        <p:spPr>
          <a:xfrm>
            <a:off x="3374175" y="4542450"/>
            <a:ext cx="200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Learn more</a:t>
            </a:r>
            <a:endParaRPr sz="2000" b="1">
              <a:solidFill>
                <a:srgbClr val="0021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p19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9144000" cy="491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199"/>
          <p:cNvSpPr txBox="1">
            <a:spLocks noGrp="1"/>
          </p:cNvSpPr>
          <p:nvPr>
            <p:ph type="title"/>
          </p:nvPr>
        </p:nvSpPr>
        <p:spPr>
          <a:xfrm>
            <a:off x="4810126" y="2000250"/>
            <a:ext cx="4333800" cy="2915700"/>
          </a:xfrm>
          <a:prstGeom prst="rect">
            <a:avLst/>
          </a:prstGeom>
          <a:solidFill>
            <a:schemeClr val="accent2">
              <a:alpha val="49800"/>
            </a:schemeClr>
          </a:solidFill>
          <a:ln>
            <a:noFill/>
          </a:ln>
        </p:spPr>
        <p:txBody>
          <a:bodyPr spcFirstLastPara="1" wrap="square" lIns="67850" tIns="33350" rIns="67850" bIns="33350" anchor="ctr" anchorCtr="0">
            <a:noAutofit/>
          </a:bodyPr>
          <a:lstStyle/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3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Build RISC-V into your company strategy, and your personal mission</a:t>
            </a:r>
            <a:endParaRPr/>
          </a:p>
        </p:txBody>
      </p:sp>
      <p:sp>
        <p:nvSpPr>
          <p:cNvPr id="1489" name="Google Shape;1489;p199"/>
          <p:cNvSpPr txBox="1">
            <a:spLocks noGrp="1"/>
          </p:cNvSpPr>
          <p:nvPr>
            <p:ph type="body" idx="1"/>
          </p:nvPr>
        </p:nvSpPr>
        <p:spPr>
          <a:xfrm>
            <a:off x="1" y="2000250"/>
            <a:ext cx="4809900" cy="2915700"/>
          </a:xfrm>
          <a:prstGeom prst="rect">
            <a:avLst/>
          </a:prstGeom>
          <a:solidFill>
            <a:schemeClr val="accent2">
              <a:alpha val="49020"/>
            </a:schemeClr>
          </a:solidFill>
          <a:ln>
            <a:noFill/>
          </a:ln>
        </p:spPr>
        <p:txBody>
          <a:bodyPr spcFirstLastPara="1" wrap="square" lIns="67850" tIns="33350" rIns="67850" bIns="33350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chemeClr val="lt1"/>
                </a:solidFill>
              </a:rPr>
              <a:t>RISC-V is a community of passionate, dedicated, and invested stakeholders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endParaRPr sz="1800">
              <a:solidFill>
                <a:schemeClr val="lt1"/>
              </a:solidFill>
            </a:endParaRPr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en" sz="1800" b="1">
                <a:solidFill>
                  <a:schemeClr val="lt1"/>
                </a:solidFill>
              </a:rPr>
              <a:t>As individuals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en" sz="1800" b="1">
                <a:solidFill>
                  <a:schemeClr val="lt1"/>
                </a:solidFill>
              </a:rPr>
              <a:t>As companies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en" sz="1800" b="1">
                <a:solidFill>
                  <a:schemeClr val="lt1"/>
                </a:solidFill>
              </a:rPr>
              <a:t>As universities 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en" sz="1800" b="1">
                <a:solidFill>
                  <a:schemeClr val="lt1"/>
                </a:solidFill>
              </a:rPr>
              <a:t>As public institutions and non-profits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None/>
            </a:pPr>
            <a:r>
              <a:rPr lang="en" sz="1800" b="1">
                <a:solidFill>
                  <a:schemeClr val="lt1"/>
                </a:solidFill>
              </a:rPr>
              <a:t>As nations</a:t>
            </a:r>
            <a:endParaRPr/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lt1"/>
              </a:solidFill>
            </a:endParaRPr>
          </a:p>
          <a:p>
            <a:pPr marL="1016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chemeClr val="lt1"/>
                </a:solidFill>
              </a:rPr>
              <a:t>As one Global, connected movement</a:t>
            </a:r>
            <a:endParaRPr/>
          </a:p>
        </p:txBody>
      </p:sp>
      <p:sp>
        <p:nvSpPr>
          <p:cNvPr id="1490" name="Google Shape;1490;p199"/>
          <p:cNvSpPr txBox="1">
            <a:spLocks noGrp="1"/>
          </p:cNvSpPr>
          <p:nvPr>
            <p:ph type="sldNum" idx="12"/>
          </p:nvPr>
        </p:nvSpPr>
        <p:spPr>
          <a:xfrm>
            <a:off x="6705600" y="4831055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00"/>
          <p:cNvSpPr txBox="1">
            <a:spLocks noGrp="1"/>
          </p:cNvSpPr>
          <p:nvPr>
            <p:ph type="ctrTitle"/>
          </p:nvPr>
        </p:nvSpPr>
        <p:spPr>
          <a:xfrm>
            <a:off x="597850" y="1896424"/>
            <a:ext cx="8034000" cy="21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 info@riscv.org</a:t>
            </a:r>
            <a:endParaRPr/>
          </a:p>
        </p:txBody>
      </p:sp>
      <p:sp>
        <p:nvSpPr>
          <p:cNvPr id="1496" name="Google Shape;1496;p200"/>
          <p:cNvSpPr txBox="1">
            <a:spLocks noGrp="1"/>
          </p:cNvSpPr>
          <p:nvPr>
            <p:ph type="subTitle" idx="1"/>
          </p:nvPr>
        </p:nvSpPr>
        <p:spPr>
          <a:xfrm>
            <a:off x="597846" y="4033587"/>
            <a:ext cx="8034000" cy="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0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RISC-V Color Palette</a:t>
            </a:r>
            <a:endParaRPr/>
          </a:p>
        </p:txBody>
      </p:sp>
      <p:sp>
        <p:nvSpPr>
          <p:cNvPr id="1502" name="Google Shape;1502;p201"/>
          <p:cNvSpPr/>
          <p:nvPr/>
        </p:nvSpPr>
        <p:spPr>
          <a:xfrm>
            <a:off x="700450" y="1300775"/>
            <a:ext cx="762300" cy="762300"/>
          </a:xfrm>
          <a:prstGeom prst="ellipse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201"/>
          <p:cNvSpPr/>
          <p:nvPr/>
        </p:nvSpPr>
        <p:spPr>
          <a:xfrm>
            <a:off x="700450" y="2300583"/>
            <a:ext cx="762300" cy="3333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#ffc72c</a:t>
            </a:r>
            <a:endParaRPr sz="1200"/>
          </a:p>
        </p:txBody>
      </p:sp>
      <p:sp>
        <p:nvSpPr>
          <p:cNvPr id="1504" name="Google Shape;1504;p201"/>
          <p:cNvSpPr/>
          <p:nvPr/>
        </p:nvSpPr>
        <p:spPr>
          <a:xfrm>
            <a:off x="2099103" y="1300775"/>
            <a:ext cx="762300" cy="762300"/>
          </a:xfrm>
          <a:prstGeom prst="ellipse">
            <a:avLst/>
          </a:prstGeom>
          <a:solidFill>
            <a:srgbClr val="011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201"/>
          <p:cNvSpPr/>
          <p:nvPr/>
        </p:nvSpPr>
        <p:spPr>
          <a:xfrm>
            <a:off x="2099103" y="2300583"/>
            <a:ext cx="762300" cy="333300"/>
          </a:xfrm>
          <a:prstGeom prst="rect">
            <a:avLst/>
          </a:prstGeom>
          <a:solidFill>
            <a:srgbClr val="011E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#011e41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06" name="Google Shape;1506;p201"/>
          <p:cNvSpPr/>
          <p:nvPr/>
        </p:nvSpPr>
        <p:spPr>
          <a:xfrm>
            <a:off x="3497756" y="1300775"/>
            <a:ext cx="762300" cy="762300"/>
          </a:xfrm>
          <a:prstGeom prst="ellipse">
            <a:avLst/>
          </a:prstGeom>
          <a:solidFill>
            <a:srgbClr val="0A6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201"/>
          <p:cNvSpPr/>
          <p:nvPr/>
        </p:nvSpPr>
        <p:spPr>
          <a:xfrm>
            <a:off x="3497756" y="2300583"/>
            <a:ext cx="762300" cy="333300"/>
          </a:xfrm>
          <a:prstGeom prst="rect">
            <a:avLst/>
          </a:prstGeom>
          <a:solidFill>
            <a:srgbClr val="0A6B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#0a6b7c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08" name="Google Shape;1508;p201"/>
          <p:cNvSpPr/>
          <p:nvPr/>
        </p:nvSpPr>
        <p:spPr>
          <a:xfrm>
            <a:off x="7693716" y="1300775"/>
            <a:ext cx="762300" cy="762300"/>
          </a:xfrm>
          <a:prstGeom prst="ellipse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201"/>
          <p:cNvSpPr/>
          <p:nvPr/>
        </p:nvSpPr>
        <p:spPr>
          <a:xfrm>
            <a:off x="7693716" y="2300583"/>
            <a:ext cx="762300" cy="3333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201"/>
          <p:cNvSpPr/>
          <p:nvPr/>
        </p:nvSpPr>
        <p:spPr>
          <a:xfrm>
            <a:off x="4896410" y="1300775"/>
            <a:ext cx="762300" cy="762300"/>
          </a:xfrm>
          <a:prstGeom prst="ellipse">
            <a:avLst/>
          </a:prstGeom>
          <a:solidFill>
            <a:srgbClr val="CB00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201"/>
          <p:cNvSpPr/>
          <p:nvPr/>
        </p:nvSpPr>
        <p:spPr>
          <a:xfrm>
            <a:off x="4896410" y="2300583"/>
            <a:ext cx="762300" cy="333300"/>
          </a:xfrm>
          <a:prstGeom prst="rect">
            <a:avLst/>
          </a:prstGeom>
          <a:solidFill>
            <a:srgbClr val="CB00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#cb007b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12" name="Google Shape;1512;p201"/>
          <p:cNvSpPr/>
          <p:nvPr/>
        </p:nvSpPr>
        <p:spPr>
          <a:xfrm>
            <a:off x="700450" y="2988700"/>
            <a:ext cx="762300" cy="762300"/>
          </a:xfrm>
          <a:prstGeom prst="ellipse">
            <a:avLst/>
          </a:prstGeom>
          <a:solidFill>
            <a:srgbClr val="FDD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201"/>
          <p:cNvSpPr/>
          <p:nvPr/>
        </p:nvSpPr>
        <p:spPr>
          <a:xfrm>
            <a:off x="700450" y="3988508"/>
            <a:ext cx="762300" cy="333300"/>
          </a:xfrm>
          <a:prstGeom prst="rect">
            <a:avLst/>
          </a:prstGeom>
          <a:solidFill>
            <a:srgbClr val="FDD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#fdda64</a:t>
            </a:r>
            <a:endParaRPr sz="1000"/>
          </a:p>
        </p:txBody>
      </p:sp>
      <p:sp>
        <p:nvSpPr>
          <p:cNvPr id="1514" name="Google Shape;1514;p201"/>
          <p:cNvSpPr/>
          <p:nvPr/>
        </p:nvSpPr>
        <p:spPr>
          <a:xfrm>
            <a:off x="2099103" y="2988700"/>
            <a:ext cx="762300" cy="762300"/>
          </a:xfrm>
          <a:prstGeom prst="ellipse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201"/>
          <p:cNvSpPr/>
          <p:nvPr/>
        </p:nvSpPr>
        <p:spPr>
          <a:xfrm>
            <a:off x="2099103" y="3988508"/>
            <a:ext cx="762300" cy="333300"/>
          </a:xfrm>
          <a:prstGeom prst="rect">
            <a:avLst/>
          </a:prstGeom>
          <a:solidFill>
            <a:srgbClr val="0A37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#0a3799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16" name="Google Shape;1516;p201"/>
          <p:cNvSpPr/>
          <p:nvPr/>
        </p:nvSpPr>
        <p:spPr>
          <a:xfrm>
            <a:off x="3497756" y="2988700"/>
            <a:ext cx="762300" cy="762300"/>
          </a:xfrm>
          <a:prstGeom prst="ellipse">
            <a:avLst/>
          </a:prstGeom>
          <a:solidFill>
            <a:srgbClr val="62CB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201"/>
          <p:cNvSpPr/>
          <p:nvPr/>
        </p:nvSpPr>
        <p:spPr>
          <a:xfrm>
            <a:off x="3497756" y="3988508"/>
            <a:ext cx="762300" cy="333300"/>
          </a:xfrm>
          <a:prstGeom prst="rect">
            <a:avLst/>
          </a:prstGeom>
          <a:solidFill>
            <a:srgbClr val="62CB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#62cbc9</a:t>
            </a:r>
            <a:endParaRPr sz="1000"/>
          </a:p>
        </p:txBody>
      </p:sp>
      <p:sp>
        <p:nvSpPr>
          <p:cNvPr id="1518" name="Google Shape;1518;p201"/>
          <p:cNvSpPr/>
          <p:nvPr/>
        </p:nvSpPr>
        <p:spPr>
          <a:xfrm>
            <a:off x="4896410" y="2988700"/>
            <a:ext cx="762300" cy="762300"/>
          </a:xfrm>
          <a:prstGeom prst="ellipse">
            <a:avLst/>
          </a:prstGeom>
          <a:solidFill>
            <a:srgbClr val="FE9B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201"/>
          <p:cNvSpPr/>
          <p:nvPr/>
        </p:nvSpPr>
        <p:spPr>
          <a:xfrm>
            <a:off x="4896410" y="3988508"/>
            <a:ext cx="762300" cy="333300"/>
          </a:xfrm>
          <a:prstGeom prst="rect">
            <a:avLst/>
          </a:prstGeom>
          <a:solidFill>
            <a:srgbClr val="FE9B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#fe9bb1</a:t>
            </a:r>
            <a:endParaRPr sz="1000"/>
          </a:p>
        </p:txBody>
      </p:sp>
      <p:sp>
        <p:nvSpPr>
          <p:cNvPr id="1520" name="Google Shape;1520;p201"/>
          <p:cNvSpPr/>
          <p:nvPr/>
        </p:nvSpPr>
        <p:spPr>
          <a:xfrm>
            <a:off x="6295063" y="1300775"/>
            <a:ext cx="762300" cy="762300"/>
          </a:xfrm>
          <a:prstGeom prst="ellipse">
            <a:avLst/>
          </a:prstGeom>
          <a:solidFill>
            <a:srgbClr val="602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201"/>
          <p:cNvSpPr/>
          <p:nvPr/>
        </p:nvSpPr>
        <p:spPr>
          <a:xfrm>
            <a:off x="6295063" y="2300583"/>
            <a:ext cx="762300" cy="333300"/>
          </a:xfrm>
          <a:prstGeom prst="rect">
            <a:avLst/>
          </a:prstGeom>
          <a:solidFill>
            <a:srgbClr val="6026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#60269e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522" name="Google Shape;1522;p201"/>
          <p:cNvSpPr/>
          <p:nvPr/>
        </p:nvSpPr>
        <p:spPr>
          <a:xfrm>
            <a:off x="6295063" y="2988700"/>
            <a:ext cx="762300" cy="762300"/>
          </a:xfrm>
          <a:prstGeom prst="ellipse">
            <a:avLst/>
          </a:prstGeom>
          <a:solidFill>
            <a:srgbClr val="C2A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201"/>
          <p:cNvSpPr/>
          <p:nvPr/>
        </p:nvSpPr>
        <p:spPr>
          <a:xfrm>
            <a:off x="6295063" y="3988508"/>
            <a:ext cx="762300" cy="333300"/>
          </a:xfrm>
          <a:prstGeom prst="rect">
            <a:avLst/>
          </a:prstGeom>
          <a:solidFill>
            <a:srgbClr val="C2A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#c2a6e1</a:t>
            </a:r>
            <a:endParaRPr sz="1000"/>
          </a:p>
        </p:txBody>
      </p:sp>
      <p:sp>
        <p:nvSpPr>
          <p:cNvPr id="1524" name="Google Shape;1524;p201"/>
          <p:cNvSpPr/>
          <p:nvPr/>
        </p:nvSpPr>
        <p:spPr>
          <a:xfrm>
            <a:off x="7693716" y="2988700"/>
            <a:ext cx="762300" cy="762300"/>
          </a:xfrm>
          <a:prstGeom prst="ellipse">
            <a:avLst/>
          </a:prstGeom>
          <a:gradFill>
            <a:gsLst>
              <a:gs pos="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201"/>
          <p:cNvSpPr/>
          <p:nvPr/>
        </p:nvSpPr>
        <p:spPr>
          <a:xfrm>
            <a:off x="7693716" y="3988508"/>
            <a:ext cx="762300" cy="3333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60269E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02"/>
          <p:cNvSpPr/>
          <p:nvPr/>
        </p:nvSpPr>
        <p:spPr>
          <a:xfrm>
            <a:off x="2316200" y="1458450"/>
            <a:ext cx="2379000" cy="2379000"/>
          </a:xfrm>
          <a:prstGeom prst="rect">
            <a:avLst/>
          </a:prstGeom>
          <a:gradFill>
            <a:gsLst>
              <a:gs pos="0">
                <a:srgbClr val="0A3799"/>
              </a:gs>
              <a:gs pos="100000">
                <a:srgbClr val="0A6B7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20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Elements</a:t>
            </a:r>
            <a:endParaRPr/>
          </a:p>
        </p:txBody>
      </p:sp>
      <p:sp>
        <p:nvSpPr>
          <p:cNvPr id="1532" name="Google Shape;1532;p202"/>
          <p:cNvSpPr/>
          <p:nvPr/>
        </p:nvSpPr>
        <p:spPr>
          <a:xfrm>
            <a:off x="4959525" y="1458450"/>
            <a:ext cx="2379000" cy="2379000"/>
          </a:xfrm>
          <a:prstGeom prst="rect">
            <a:avLst/>
          </a:prstGeom>
          <a:gradFill>
            <a:gsLst>
              <a:gs pos="0">
                <a:srgbClr val="0A3799">
                  <a:alpha val="85882"/>
                </a:srgbClr>
              </a:gs>
              <a:gs pos="100000">
                <a:srgbClr val="0A6B7C">
                  <a:alpha val="8588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202"/>
          <p:cNvSpPr txBox="1">
            <a:spLocks noGrp="1"/>
          </p:cNvSpPr>
          <p:nvPr>
            <p:ph type="title"/>
          </p:nvPr>
        </p:nvSpPr>
        <p:spPr>
          <a:xfrm>
            <a:off x="2316200" y="1093925"/>
            <a:ext cx="23790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Gradient Background</a:t>
            </a:r>
            <a:endParaRPr sz="1400"/>
          </a:p>
        </p:txBody>
      </p:sp>
      <p:sp>
        <p:nvSpPr>
          <p:cNvPr id="1534" name="Google Shape;1534;p202"/>
          <p:cNvSpPr txBox="1">
            <a:spLocks noGrp="1"/>
          </p:cNvSpPr>
          <p:nvPr>
            <p:ph type="title"/>
          </p:nvPr>
        </p:nvSpPr>
        <p:spPr>
          <a:xfrm>
            <a:off x="4959525" y="1093925"/>
            <a:ext cx="23790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Overlay Gradient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49"/>
          <p:cNvSpPr txBox="1">
            <a:spLocks noGrp="1"/>
          </p:cNvSpPr>
          <p:nvPr>
            <p:ph type="title"/>
          </p:nvPr>
        </p:nvSpPr>
        <p:spPr>
          <a:xfrm>
            <a:off x="181200" y="165750"/>
            <a:ext cx="4464600" cy="48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Welcome to the open era of computing.</a:t>
            </a:r>
            <a:endParaRPr/>
          </a:p>
        </p:txBody>
      </p:sp>
      <p:sp>
        <p:nvSpPr>
          <p:cNvPr id="927" name="Google Shape;927;p149"/>
          <p:cNvSpPr txBox="1">
            <a:spLocks noGrp="1"/>
          </p:cNvSpPr>
          <p:nvPr>
            <p:ph type="body" idx="1"/>
          </p:nvPr>
        </p:nvSpPr>
        <p:spPr>
          <a:xfrm>
            <a:off x="5083022" y="165750"/>
            <a:ext cx="3954600" cy="4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434343"/>
                </a:solidFill>
              </a:rPr>
              <a:t>RISC-V is the free and open Instruction Set Architecture… </a:t>
            </a:r>
            <a:endParaRPr sz="2000" b="1">
              <a:solidFill>
                <a:srgbClr val="434343"/>
              </a:solidFill>
            </a:endParaRPr>
          </a:p>
          <a:p>
            <a:pPr marL="628650" lvl="1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…"/>
            </a:pPr>
            <a:r>
              <a:rPr lang="en" sz="1600">
                <a:solidFill>
                  <a:srgbClr val="434343"/>
                </a:solidFill>
              </a:rPr>
              <a:t>Driven through open collaboration</a:t>
            </a:r>
            <a:endParaRPr sz="1600">
              <a:solidFill>
                <a:srgbClr val="434343"/>
              </a:solidFill>
            </a:endParaRPr>
          </a:p>
          <a:p>
            <a:pPr marL="628650" lvl="1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…"/>
            </a:pPr>
            <a:r>
              <a:rPr lang="en" sz="1600">
                <a:solidFill>
                  <a:srgbClr val="434343"/>
                </a:solidFill>
              </a:rPr>
              <a:t>Enabling freedom of design across all domains and industries</a:t>
            </a:r>
            <a:endParaRPr sz="1600">
              <a:solidFill>
                <a:srgbClr val="434343"/>
              </a:solidFill>
            </a:endParaRPr>
          </a:p>
          <a:p>
            <a:pPr marL="628650" lvl="1" indent="-171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…"/>
            </a:pPr>
            <a:r>
              <a:rPr lang="en" sz="1600">
                <a:solidFill>
                  <a:srgbClr val="434343"/>
                </a:solidFill>
              </a:rPr>
              <a:t>Cementing the strategic foundation of semiconductors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50"/>
          <p:cNvSpPr/>
          <p:nvPr/>
        </p:nvSpPr>
        <p:spPr>
          <a:xfrm>
            <a:off x="154113" y="1220301"/>
            <a:ext cx="8635800" cy="3325800"/>
          </a:xfrm>
          <a:prstGeom prst="rect">
            <a:avLst/>
          </a:prstGeom>
          <a:blipFill rotWithShape="1">
            <a:blip r:embed="rId3">
              <a:alphaModFix amt="25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2941" y="1301266"/>
            <a:ext cx="8525566" cy="3298221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50"/>
          <p:cNvSpPr/>
          <p:nvPr/>
        </p:nvSpPr>
        <p:spPr>
          <a:xfrm>
            <a:off x="162706" y="1045290"/>
            <a:ext cx="8669700" cy="3518700"/>
          </a:xfrm>
          <a:prstGeom prst="rect">
            <a:avLst/>
          </a:prstGeom>
          <a:solidFill>
            <a:srgbClr val="FEFEFE">
              <a:alpha val="400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5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800"/>
              <a:t>2k+ RISC-V Members</a:t>
            </a:r>
            <a:endParaRPr sz="28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across 70 Countries</a:t>
            </a:r>
            <a:endParaRPr sz="2000"/>
          </a:p>
        </p:txBody>
      </p:sp>
      <p:sp>
        <p:nvSpPr>
          <p:cNvPr id="936" name="Google Shape;936;p150"/>
          <p:cNvSpPr txBox="1">
            <a:spLocks noGrp="1"/>
          </p:cNvSpPr>
          <p:nvPr>
            <p:ph type="sldNum" idx="12"/>
          </p:nvPr>
        </p:nvSpPr>
        <p:spPr>
          <a:xfrm>
            <a:off x="6705600" y="4831055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37" name="Google Shape;937;p150"/>
          <p:cNvSpPr txBox="1"/>
          <p:nvPr/>
        </p:nvSpPr>
        <p:spPr>
          <a:xfrm>
            <a:off x="80123" y="4937522"/>
            <a:ext cx="21717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December 2020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50"/>
          <p:cNvSpPr/>
          <p:nvPr/>
        </p:nvSpPr>
        <p:spPr>
          <a:xfrm>
            <a:off x="1335750" y="1359446"/>
            <a:ext cx="3124200" cy="30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768"/>
              </a:buClr>
              <a:buSzPts val="2100"/>
              <a:buFont typeface="Arial"/>
              <a:buNone/>
            </a:pPr>
            <a:r>
              <a:rPr lang="en" sz="21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94</a:t>
            </a: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Chip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SoC, IP, FPGA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B5768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4 I/O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Memory, network, storage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Services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Fab, design services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Software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Dev tools, firmware, OS</a:t>
            </a: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9" name="Google Shape;939;p150"/>
          <p:cNvSpPr/>
          <p:nvPr/>
        </p:nvSpPr>
        <p:spPr>
          <a:xfrm>
            <a:off x="4571997" y="1336358"/>
            <a:ext cx="3584700" cy="3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768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4 Systems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ODM, OEM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B5768"/>
              </a:buClr>
              <a:buSzPts val="2100"/>
              <a:buFont typeface="Arial"/>
              <a:buNone/>
            </a:pPr>
            <a:r>
              <a:rPr lang="en" sz="21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Industry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Cloud, mobile, HPC, ML, automotive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B5768"/>
              </a:buClr>
              <a:buSzPts val="2100"/>
              <a:buFont typeface="Arial"/>
              <a:buNone/>
            </a:pPr>
            <a:r>
              <a:rPr lang="en" sz="21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81</a:t>
            </a:r>
            <a: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Research </a:t>
            </a:r>
            <a:br>
              <a:rPr lang="en" sz="21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Universities, Labs, other alliances</a:t>
            </a:r>
            <a:br>
              <a:rPr lang="en" sz="14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400" b="1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1,000+ Individuals </a:t>
            </a:r>
            <a:endParaRPr sz="1100" b="0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RISC-V engineers and advocates </a:t>
            </a:r>
            <a:endParaRPr sz="1050" b="0" i="0" u="none" strike="noStrike" cap="none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0" name="Google Shape;940;p150"/>
          <p:cNvSpPr txBox="1"/>
          <p:nvPr/>
        </p:nvSpPr>
        <p:spPr>
          <a:xfrm>
            <a:off x="1478065" y="4795198"/>
            <a:ext cx="66159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E0A400"/>
                </a:solidFill>
                <a:latin typeface="Open Sans"/>
                <a:ea typeface="Open Sans"/>
                <a:cs typeface="Open Sans"/>
                <a:sym typeface="Open Sans"/>
              </a:rPr>
              <a:t>In 2020, RISC-V membership grew 133%</a:t>
            </a:r>
            <a:endParaRPr sz="1100" b="0" i="0" u="none" strike="noStrike" cap="none">
              <a:solidFill>
                <a:srgbClr val="E0A4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51"/>
          <p:cNvSpPr/>
          <p:nvPr/>
        </p:nvSpPr>
        <p:spPr>
          <a:xfrm>
            <a:off x="579765" y="976660"/>
            <a:ext cx="8295600" cy="34008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D2E8FE"/>
              </a:gs>
              <a:gs pos="100000">
                <a:srgbClr val="00326D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51"/>
          <p:cNvSpPr/>
          <p:nvPr/>
        </p:nvSpPr>
        <p:spPr>
          <a:xfrm>
            <a:off x="579765" y="1664404"/>
            <a:ext cx="6202500" cy="27042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D2E8FE"/>
              </a:gs>
              <a:gs pos="100000">
                <a:srgbClr val="00326D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51"/>
          <p:cNvSpPr/>
          <p:nvPr/>
        </p:nvSpPr>
        <p:spPr>
          <a:xfrm>
            <a:off x="579767" y="2346123"/>
            <a:ext cx="4093500" cy="203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D2E8FE"/>
              </a:gs>
              <a:gs pos="100000">
                <a:srgbClr val="00326D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151"/>
          <p:cNvSpPr txBox="1">
            <a:spLocks noGrp="1"/>
          </p:cNvSpPr>
          <p:nvPr>
            <p:ph type="title"/>
          </p:nvPr>
        </p:nvSpPr>
        <p:spPr>
          <a:xfrm>
            <a:off x="311700" y="200861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</a:pPr>
            <a:r>
              <a:rPr lang="en"/>
              <a:t>Industry innovation on RISC-V</a:t>
            </a:r>
            <a:endParaRPr/>
          </a:p>
        </p:txBody>
      </p:sp>
      <p:sp>
        <p:nvSpPr>
          <p:cNvPr id="949" name="Google Shape;949;p151"/>
          <p:cNvSpPr/>
          <p:nvPr/>
        </p:nvSpPr>
        <p:spPr>
          <a:xfrm>
            <a:off x="579765" y="3007793"/>
            <a:ext cx="1797600" cy="13698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rgbClr val="D2E8FE"/>
              </a:gs>
              <a:gs pos="100000">
                <a:srgbClr val="00326D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51"/>
          <p:cNvSpPr txBox="1"/>
          <p:nvPr/>
        </p:nvSpPr>
        <p:spPr>
          <a:xfrm>
            <a:off x="6272874" y="1123674"/>
            <a:ext cx="25482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Hardware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– RV64, multi-heart </a:t>
            </a:r>
            <a:b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CPUs, vectors, </a:t>
            </a:r>
            <a:b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bit manipulation, </a:t>
            </a:r>
            <a:b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hypervisors, debug mode –</a:t>
            </a:r>
            <a:br>
              <a:rPr lang="en" sz="1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 SoCs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Application </a:t>
            </a:r>
            <a:b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processors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Linux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Drivers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 Compilers</a:t>
            </a:r>
            <a:endParaRPr/>
          </a:p>
        </p:txBody>
      </p:sp>
      <p:sp>
        <p:nvSpPr>
          <p:cNvPr id="951" name="Google Shape;951;p151"/>
          <p:cNvSpPr txBox="1"/>
          <p:nvPr/>
        </p:nvSpPr>
        <p:spPr>
          <a:xfrm>
            <a:off x="4333178" y="1772077"/>
            <a:ext cx="2514600" cy="20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Hardware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RV32, privilege </a:t>
            </a:r>
            <a:b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modes, interrupts – </a:t>
            </a:r>
            <a:br>
              <a:rPr lang="en" sz="1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IoT SoCs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Microcontrollers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RTOS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Firmware</a:t>
            </a:r>
            <a:endParaRPr/>
          </a:p>
        </p:txBody>
      </p:sp>
      <p:sp>
        <p:nvSpPr>
          <p:cNvPr id="952" name="Google Shape;952;p151"/>
          <p:cNvSpPr txBox="1"/>
          <p:nvPr/>
        </p:nvSpPr>
        <p:spPr>
          <a:xfrm>
            <a:off x="2145920" y="2347845"/>
            <a:ext cx="25272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Hardware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– RV32 – </a:t>
            </a:r>
            <a:br>
              <a:rPr lang="en" sz="10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Proof of Concept SoCs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Minion processors for </a:t>
            </a:r>
            <a:b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power management, communications, …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Bare metal software</a:t>
            </a:r>
            <a:endParaRPr/>
          </a:p>
        </p:txBody>
      </p:sp>
      <p:sp>
        <p:nvSpPr>
          <p:cNvPr id="953" name="Google Shape;953;p151"/>
          <p:cNvSpPr txBox="1"/>
          <p:nvPr/>
        </p:nvSpPr>
        <p:spPr>
          <a:xfrm>
            <a:off x="659534" y="3025303"/>
            <a:ext cx="15855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Hardware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ISA Definition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Chips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Tests</a:t>
            </a:r>
            <a:endParaRPr/>
          </a:p>
        </p:txBody>
      </p:sp>
      <p:sp>
        <p:nvSpPr>
          <p:cNvPr id="954" name="Google Shape;954;p151"/>
          <p:cNvSpPr txBox="1"/>
          <p:nvPr/>
        </p:nvSpPr>
        <p:spPr>
          <a:xfrm rot="-5400000">
            <a:off x="-431370" y="3337331"/>
            <a:ext cx="160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Complexity</a:t>
            </a:r>
            <a:endParaRPr/>
          </a:p>
        </p:txBody>
      </p:sp>
      <p:cxnSp>
        <p:nvCxnSpPr>
          <p:cNvPr id="955" name="Google Shape;955;p151"/>
          <p:cNvCxnSpPr/>
          <p:nvPr/>
        </p:nvCxnSpPr>
        <p:spPr>
          <a:xfrm rot="10800000">
            <a:off x="373540" y="976678"/>
            <a:ext cx="0" cy="2081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6" name="Google Shape;956;p151"/>
          <p:cNvSpPr txBox="1"/>
          <p:nvPr/>
        </p:nvSpPr>
        <p:spPr>
          <a:xfrm>
            <a:off x="887160" y="4393012"/>
            <a:ext cx="120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2010 – 2016 </a:t>
            </a:r>
            <a:endParaRPr/>
          </a:p>
        </p:txBody>
      </p:sp>
      <p:sp>
        <p:nvSpPr>
          <p:cNvPr id="957" name="Google Shape;957;p151"/>
          <p:cNvSpPr txBox="1"/>
          <p:nvPr/>
        </p:nvSpPr>
        <p:spPr>
          <a:xfrm>
            <a:off x="2845338" y="4393011"/>
            <a:ext cx="120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2017 – 2018 </a:t>
            </a:r>
            <a:endParaRPr/>
          </a:p>
        </p:txBody>
      </p:sp>
      <p:sp>
        <p:nvSpPr>
          <p:cNvPr id="958" name="Google Shape;958;p151"/>
          <p:cNvSpPr txBox="1"/>
          <p:nvPr/>
        </p:nvSpPr>
        <p:spPr>
          <a:xfrm>
            <a:off x="5126474" y="4391974"/>
            <a:ext cx="120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2019 – 2020 </a:t>
            </a:r>
            <a:endParaRPr/>
          </a:p>
        </p:txBody>
      </p:sp>
      <p:sp>
        <p:nvSpPr>
          <p:cNvPr id="959" name="Google Shape;959;p151"/>
          <p:cNvSpPr txBox="1"/>
          <p:nvPr/>
        </p:nvSpPr>
        <p:spPr>
          <a:xfrm>
            <a:off x="6895613" y="4391974"/>
            <a:ext cx="1202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2021</a:t>
            </a:r>
            <a:endParaRPr/>
          </a:p>
        </p:txBody>
      </p:sp>
      <p:cxnSp>
        <p:nvCxnSpPr>
          <p:cNvPr id="960" name="Google Shape;960;p151"/>
          <p:cNvCxnSpPr/>
          <p:nvPr/>
        </p:nvCxnSpPr>
        <p:spPr>
          <a:xfrm>
            <a:off x="7758780" y="4522691"/>
            <a:ext cx="12219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000"/>
              <a:buNone/>
            </a:pPr>
            <a:r>
              <a:rPr lang="en"/>
              <a:t>Incredible industry progress</a:t>
            </a:r>
            <a:endParaRPr/>
          </a:p>
        </p:txBody>
      </p:sp>
      <p:sp>
        <p:nvSpPr>
          <p:cNvPr id="966" name="Google Shape;966;p152"/>
          <p:cNvSpPr txBox="1">
            <a:spLocks noGrp="1"/>
          </p:cNvSpPr>
          <p:nvPr>
            <p:ph type="body" idx="1"/>
          </p:nvPr>
        </p:nvSpPr>
        <p:spPr>
          <a:xfrm>
            <a:off x="311700" y="1085240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European Processor Initiative finalized the first version of its </a:t>
            </a:r>
            <a:r>
              <a:rPr lang="en" sz="1300" b="1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RISC-V accelerator architecture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and will deliver test chip in 2021.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RIOS Lab announced PicoRio</a:t>
            </a:r>
            <a:r>
              <a:rPr lang="en"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 affordable </a:t>
            </a:r>
            <a:r>
              <a:rPr lang="en" sz="1300" b="1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RISC-V open source small-board computer 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available in 2021.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Imperas announced first </a:t>
            </a:r>
            <a:r>
              <a:rPr lang="en" sz="1300" b="1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RISC-V verification reference model with UVM encapsulation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Seagate announced </a:t>
            </a:r>
            <a:r>
              <a:rPr lang="en" sz="1300" b="1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 disk drive controller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with high-performance RISC-V CPU.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GreenWaves </a:t>
            </a:r>
            <a:r>
              <a:rPr lang="en" sz="1300" b="1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ultra-low power GAP9 hearables platform </a:t>
            </a:r>
            <a:r>
              <a:rPr lang="en" sz="1300" b="0" i="0" u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enabling scene-aware and neural network-based noise reduction.</a:t>
            </a:r>
            <a:endParaRPr/>
          </a:p>
        </p:txBody>
      </p:sp>
      <p:sp>
        <p:nvSpPr>
          <p:cNvPr id="967" name="Google Shape;967;p152"/>
          <p:cNvSpPr txBox="1"/>
          <p:nvPr/>
        </p:nvSpPr>
        <p:spPr>
          <a:xfrm>
            <a:off x="4502700" y="1085240"/>
            <a:ext cx="4260300" cy="3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Alibaba unveiled RV64GCV core in its Xuantie 910 processor for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cloud and edge servers</a:t>
            </a: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Microchip released the first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SoC FPGA development kit </a:t>
            </a: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based on the RISC-V ISA.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Andes released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superscalar multicore and L2 cache controller</a:t>
            </a: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processors.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StarFive released the world’s first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RISC-V AI visual processing platform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SiFive unveiled world’s fastest development board for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RISC-V Personal Computers</a:t>
            </a: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  <a:p>
            <a:pPr marL="4572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434343"/>
              </a:buClr>
              <a:buSzPts val="1800"/>
              <a:buFont typeface="Arial"/>
              <a:buChar char="•"/>
            </a:pP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Micro Magic announced an incredibly </a:t>
            </a:r>
            <a:r>
              <a:rPr lang="en" sz="13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fast 64-bit RISC-V core </a:t>
            </a:r>
            <a:r>
              <a:rPr lang="en" sz="13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achieving 5GHz and 13,000 CoreMarks at 1.1V.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0A6B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62CB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72C"/>
      </a:accent1>
      <a:accent2>
        <a:srgbClr val="011E41"/>
      </a:accent2>
      <a:accent3>
        <a:srgbClr val="0A6B7C"/>
      </a:accent3>
      <a:accent4>
        <a:srgbClr val="CB007B"/>
      </a:accent4>
      <a:accent5>
        <a:srgbClr val="60269E"/>
      </a:accent5>
      <a:accent6>
        <a:srgbClr val="FDDA64"/>
      </a:accent6>
      <a:hlink>
        <a:srgbClr val="0A6B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4806</Words>
  <Application>Microsoft Office PowerPoint</Application>
  <PresentationFormat>On-screen Show (16:9)</PresentationFormat>
  <Paragraphs>882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1" baseType="lpstr">
      <vt:lpstr>Arial</vt:lpstr>
      <vt:lpstr>Calibri</vt:lpstr>
      <vt:lpstr>Century Gothic</vt:lpstr>
      <vt:lpstr>Corbel</vt:lpstr>
      <vt:lpstr>Helvetica Neue</vt:lpstr>
      <vt:lpstr>Merriweather Sans</vt:lpstr>
      <vt:lpstr>Noto Sans Symbols</vt:lpstr>
      <vt:lpstr>Open Sans</vt:lpstr>
      <vt:lpstr>Open Sans SemiBold</vt:lpstr>
      <vt:lpstr>Simple Light</vt:lpstr>
      <vt:lpstr>Simple Light</vt:lpstr>
      <vt:lpstr>Simple Light</vt:lpstr>
      <vt:lpstr>Member Benefits and Welcome!</vt:lpstr>
      <vt:lpstr>Sections</vt:lpstr>
      <vt:lpstr>Welcome!</vt:lpstr>
      <vt:lpstr>Meet the RISC-V Team</vt:lpstr>
      <vt:lpstr>RISC-V  Measures of Progress</vt:lpstr>
      <vt:lpstr>Welcome to the open era of computing.</vt:lpstr>
      <vt:lpstr>2k+ RISC-V Members across 70 Countries</vt:lpstr>
      <vt:lpstr>Industry innovation on RISC-V</vt:lpstr>
      <vt:lpstr>Incredible industry progress</vt:lpstr>
      <vt:lpstr>Membership What it means and what you get!</vt:lpstr>
      <vt:lpstr>Benefit of joining RISC-V</vt:lpstr>
      <vt:lpstr>Membership Options</vt:lpstr>
      <vt:lpstr>Technical engagement</vt:lpstr>
      <vt:lpstr>Technical Working Groups</vt:lpstr>
      <vt:lpstr>Group/Meeting Types &amp; Responsibilities</vt:lpstr>
      <vt:lpstr>PowerPoint Presentation</vt:lpstr>
      <vt:lpstr>Member Portal  -  lists.riscv.org</vt:lpstr>
      <vt:lpstr>Tech Wiki  -  wiki.riscv.org</vt:lpstr>
      <vt:lpstr>GitHub  -  github.com/riscv</vt:lpstr>
      <vt:lpstr>Regular meetings</vt:lpstr>
      <vt:lpstr>Visibility engagement</vt:lpstr>
      <vt:lpstr>Marketing Committee + Working Groups</vt:lpstr>
      <vt:lpstr>Events</vt:lpstr>
      <vt:lpstr>RISC-V Events: Overview</vt:lpstr>
      <vt:lpstr>RISC-V Events: Who attends</vt:lpstr>
      <vt:lpstr>RISC-V event types</vt:lpstr>
      <vt:lpstr>RISC-V Hosted &amp; Supported Events</vt:lpstr>
      <vt:lpstr>Upcoming Forums</vt:lpstr>
      <vt:lpstr>RISC-V Days India</vt:lpstr>
      <vt:lpstr>RISC-V World Conference China</vt:lpstr>
      <vt:lpstr>Non-RISC-V Events</vt:lpstr>
      <vt:lpstr>Tier 1 Events 2021</vt:lpstr>
      <vt:lpstr>Tier 2 Events 2021</vt:lpstr>
      <vt:lpstr>Tier 3 Events 2021</vt:lpstr>
      <vt:lpstr>Pending Events 2021</vt:lpstr>
      <vt:lpstr>Marketing and Visibility benefits Share your products and progress with RISC-V! </vt:lpstr>
      <vt:lpstr>RISC-V Events</vt:lpstr>
      <vt:lpstr>RISC-V Blog </vt:lpstr>
      <vt:lpstr>Case Studies</vt:lpstr>
      <vt:lpstr>Content - Social</vt:lpstr>
      <vt:lpstr>Press and Analysts</vt:lpstr>
      <vt:lpstr>Branding</vt:lpstr>
      <vt:lpstr>Navigating the community</vt:lpstr>
      <vt:lpstr>Marketing Committee + Working Groups</vt:lpstr>
      <vt:lpstr>Technical Working Groups</vt:lpstr>
      <vt:lpstr>Group/Meeting Types &amp; Responsibilities</vt:lpstr>
      <vt:lpstr>PowerPoint Presentation</vt:lpstr>
      <vt:lpstr>PowerPoint Presentation</vt:lpstr>
      <vt:lpstr>PowerPoint Presentation</vt:lpstr>
      <vt:lpstr>Special Interest Groups (SIGs)</vt:lpstr>
      <vt:lpstr>RISC-V Alliances</vt:lpstr>
      <vt:lpstr>RISC-V Learn</vt:lpstr>
      <vt:lpstr>RISC-V Training Partners</vt:lpstr>
      <vt:lpstr>RISC-V Exchange</vt:lpstr>
      <vt:lpstr>RISC-V Ambassador Program</vt:lpstr>
      <vt:lpstr>Build RISC-V into your company strategy, and your personal mission</vt:lpstr>
      <vt:lpstr>Thank you Questions: info@riscv.org</vt:lpstr>
      <vt:lpstr>RISC-V Color Palette</vt:lpstr>
      <vt:lpstr>Gradient Elements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Member Benefits and Welcome!</dc:title>
  <dc:creator>Suresh Sugumar</dc:creator>
  <cp:lastModifiedBy>Suresh Sugumar</cp:lastModifiedBy>
  <cp:revision>1</cp:revision>
  <dcterms:modified xsi:type="dcterms:W3CDTF">2021-06-24T06:26:57Z</dcterms:modified>
</cp:coreProperties>
</file>